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theme/theme2.xml" ContentType="application/vnd.openxmlformats-officedocument.theme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902" r:id="rId2"/>
    <p:sldMasterId id="2147483920" r:id="rId3"/>
  </p:sldMasterIdLst>
  <p:notesMasterIdLst>
    <p:notesMasterId r:id="rId84"/>
  </p:notesMasterIdLst>
  <p:sldIdLst>
    <p:sldId id="644" r:id="rId4"/>
    <p:sldId id="645" r:id="rId5"/>
    <p:sldId id="646" r:id="rId6"/>
    <p:sldId id="647" r:id="rId7"/>
    <p:sldId id="648" r:id="rId8"/>
    <p:sldId id="638" r:id="rId9"/>
    <p:sldId id="633" r:id="rId10"/>
    <p:sldId id="634" r:id="rId11"/>
    <p:sldId id="635" r:id="rId12"/>
    <p:sldId id="636" r:id="rId13"/>
    <p:sldId id="615" r:id="rId14"/>
    <p:sldId id="570" r:id="rId15"/>
    <p:sldId id="597" r:id="rId16"/>
    <p:sldId id="598" r:id="rId17"/>
    <p:sldId id="572" r:id="rId18"/>
    <p:sldId id="613" r:id="rId19"/>
    <p:sldId id="617" r:id="rId20"/>
    <p:sldId id="573" r:id="rId21"/>
    <p:sldId id="618" r:id="rId22"/>
    <p:sldId id="619" r:id="rId23"/>
    <p:sldId id="620" r:id="rId24"/>
    <p:sldId id="632" r:id="rId25"/>
    <p:sldId id="574" r:id="rId26"/>
    <p:sldId id="600" r:id="rId27"/>
    <p:sldId id="601" r:id="rId28"/>
    <p:sldId id="602" r:id="rId29"/>
    <p:sldId id="603" r:id="rId30"/>
    <p:sldId id="590" r:id="rId31"/>
    <p:sldId id="576" r:id="rId32"/>
    <p:sldId id="592" r:id="rId33"/>
    <p:sldId id="593" r:id="rId34"/>
    <p:sldId id="591" r:id="rId35"/>
    <p:sldId id="577" r:id="rId36"/>
    <p:sldId id="589" r:id="rId37"/>
    <p:sldId id="594" r:id="rId38"/>
    <p:sldId id="639" r:id="rId39"/>
    <p:sldId id="640" r:id="rId40"/>
    <p:sldId id="596" r:id="rId41"/>
    <p:sldId id="595" r:id="rId42"/>
    <p:sldId id="604" r:id="rId43"/>
    <p:sldId id="578" r:id="rId44"/>
    <p:sldId id="588" r:id="rId45"/>
    <p:sldId id="631" r:id="rId46"/>
    <p:sldId id="621" r:id="rId47"/>
    <p:sldId id="575" r:id="rId48"/>
    <p:sldId id="585" r:id="rId49"/>
    <p:sldId id="622" r:id="rId50"/>
    <p:sldId id="580" r:id="rId51"/>
    <p:sldId id="581" r:id="rId52"/>
    <p:sldId id="579" r:id="rId53"/>
    <p:sldId id="587" r:id="rId54"/>
    <p:sldId id="582" r:id="rId55"/>
    <p:sldId id="610" r:id="rId56"/>
    <p:sldId id="583" r:id="rId57"/>
    <p:sldId id="611" r:id="rId58"/>
    <p:sldId id="584" r:id="rId59"/>
    <p:sldId id="627" r:id="rId60"/>
    <p:sldId id="626" r:id="rId61"/>
    <p:sldId id="614" r:id="rId62"/>
    <p:sldId id="650" r:id="rId63"/>
    <p:sldId id="651" r:id="rId64"/>
    <p:sldId id="652" r:id="rId65"/>
    <p:sldId id="653" r:id="rId66"/>
    <p:sldId id="654" r:id="rId67"/>
    <p:sldId id="628" r:id="rId68"/>
    <p:sldId id="629" r:id="rId69"/>
    <p:sldId id="655" r:id="rId70"/>
    <p:sldId id="630" r:id="rId71"/>
    <p:sldId id="609" r:id="rId72"/>
    <p:sldId id="599" r:id="rId73"/>
    <p:sldId id="612" r:id="rId74"/>
    <p:sldId id="649" r:id="rId75"/>
    <p:sldId id="623" r:id="rId76"/>
    <p:sldId id="586" r:id="rId77"/>
    <p:sldId id="641" r:id="rId78"/>
    <p:sldId id="569" r:id="rId79"/>
    <p:sldId id="624" r:id="rId80"/>
    <p:sldId id="656" r:id="rId81"/>
    <p:sldId id="642" r:id="rId82"/>
    <p:sldId id="625" r:id="rId83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6870E3B-E8CB-4F21-B52F-1183BFAFD339}">
          <p14:sldIdLst>
            <p14:sldId id="644"/>
            <p14:sldId id="645"/>
            <p14:sldId id="646"/>
            <p14:sldId id="647"/>
            <p14:sldId id="648"/>
            <p14:sldId id="638"/>
            <p14:sldId id="633"/>
            <p14:sldId id="634"/>
            <p14:sldId id="635"/>
            <p14:sldId id="636"/>
            <p14:sldId id="615"/>
          </p14:sldIdLst>
        </p14:section>
        <p14:section name="Untitled Section" id="{6C642CBF-281E-4FB7-BF9C-9624B739D04C}">
          <p14:sldIdLst>
            <p14:sldId id="570"/>
            <p14:sldId id="597"/>
            <p14:sldId id="598"/>
            <p14:sldId id="572"/>
            <p14:sldId id="613"/>
            <p14:sldId id="617"/>
            <p14:sldId id="573"/>
            <p14:sldId id="618"/>
            <p14:sldId id="619"/>
            <p14:sldId id="620"/>
            <p14:sldId id="632"/>
            <p14:sldId id="574"/>
            <p14:sldId id="600"/>
            <p14:sldId id="601"/>
            <p14:sldId id="602"/>
            <p14:sldId id="603"/>
            <p14:sldId id="590"/>
            <p14:sldId id="576"/>
            <p14:sldId id="592"/>
            <p14:sldId id="593"/>
            <p14:sldId id="591"/>
            <p14:sldId id="577"/>
            <p14:sldId id="589"/>
            <p14:sldId id="594"/>
            <p14:sldId id="639"/>
            <p14:sldId id="640"/>
            <p14:sldId id="596"/>
            <p14:sldId id="595"/>
            <p14:sldId id="604"/>
            <p14:sldId id="578"/>
            <p14:sldId id="588"/>
            <p14:sldId id="631"/>
            <p14:sldId id="621"/>
            <p14:sldId id="575"/>
            <p14:sldId id="585"/>
            <p14:sldId id="622"/>
            <p14:sldId id="580"/>
            <p14:sldId id="581"/>
            <p14:sldId id="579"/>
            <p14:sldId id="587"/>
            <p14:sldId id="582"/>
            <p14:sldId id="610"/>
            <p14:sldId id="583"/>
            <p14:sldId id="611"/>
            <p14:sldId id="584"/>
            <p14:sldId id="627"/>
            <p14:sldId id="626"/>
            <p14:sldId id="614"/>
            <p14:sldId id="650"/>
            <p14:sldId id="651"/>
            <p14:sldId id="652"/>
            <p14:sldId id="653"/>
            <p14:sldId id="654"/>
            <p14:sldId id="628"/>
            <p14:sldId id="629"/>
            <p14:sldId id="655"/>
            <p14:sldId id="630"/>
            <p14:sldId id="609"/>
            <p14:sldId id="599"/>
            <p14:sldId id="612"/>
            <p14:sldId id="649"/>
            <p14:sldId id="623"/>
            <p14:sldId id="586"/>
            <p14:sldId id="641"/>
            <p14:sldId id="569"/>
            <p14:sldId id="624"/>
            <p14:sldId id="656"/>
            <p14:sldId id="642"/>
            <p14:sldId id="6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4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4963" autoAdjust="0"/>
  </p:normalViewPr>
  <p:slideViewPr>
    <p:cSldViewPr snapToGrid="0">
      <p:cViewPr varScale="1">
        <p:scale>
          <a:sx n="58" d="100"/>
          <a:sy n="58" d="100"/>
        </p:scale>
        <p:origin x="432" y="67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slide" Target="slides/slide73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87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slide" Target="slides/slide74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80" Type="http://schemas.openxmlformats.org/officeDocument/2006/relationships/slide" Target="slides/slide77.xml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83" Type="http://schemas.openxmlformats.org/officeDocument/2006/relationships/slide" Target="slides/slide80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</c:title>
    <c:autoTitleDeleted val="0"/>
    <c:plotArea>
      <c:layout>
        <c:manualLayout>
          <c:layoutTarget val="inner"/>
          <c:xMode val="edge"/>
          <c:yMode val="edge"/>
          <c:x val="5.5385512852733174E-2"/>
          <c:y val="0.12426332994028569"/>
          <c:w val="0.8121549627050082"/>
          <c:h val="0.80617487183468906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Sheet1!$A$2:$A$11</c:f>
              <c:numCache>
                <c:formatCode>General</c:formatCode>
                <c:ptCount val="10"/>
                <c:pt idx="0">
                  <c:v>1104534</c:v>
                </c:pt>
                <c:pt idx="1">
                  <c:v>631148</c:v>
                </c:pt>
                <c:pt idx="2">
                  <c:v>-3</c:v>
                </c:pt>
                <c:pt idx="3">
                  <c:v>1262300</c:v>
                </c:pt>
                <c:pt idx="4">
                  <c:v>473382</c:v>
                </c:pt>
                <c:pt idx="5">
                  <c:v>788914</c:v>
                </c:pt>
                <c:pt idx="6">
                  <c:v>157762</c:v>
                </c:pt>
                <c:pt idx="7">
                  <c:v>946681</c:v>
                </c:pt>
                <c:pt idx="8">
                  <c:v>-31539</c:v>
                </c:pt>
                <c:pt idx="9">
                  <c:v>315529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36</c:v>
                </c:pt>
                <c:pt idx="1">
                  <c:v>21</c:v>
                </c:pt>
                <c:pt idx="2">
                  <c:v>1</c:v>
                </c:pt>
                <c:pt idx="3">
                  <c:v>41</c:v>
                </c:pt>
                <c:pt idx="4">
                  <c:v>16</c:v>
                </c:pt>
                <c:pt idx="5">
                  <c:v>26</c:v>
                </c:pt>
                <c:pt idx="6">
                  <c:v>6</c:v>
                </c:pt>
                <c:pt idx="7">
                  <c:v>31</c:v>
                </c:pt>
                <c:pt idx="8">
                  <c:v>0</c:v>
                </c:pt>
                <c:pt idx="9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DFE-4503-B86D-5C31D5D388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30400"/>
        <c:axId val="46430976"/>
      </c:scatterChart>
      <c:valAx>
        <c:axId val="46430400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6430976"/>
        <c:crosses val="autoZero"/>
        <c:crossBetween val="midCat"/>
      </c:valAx>
      <c:valAx>
        <c:axId val="464309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430400"/>
        <c:crosses val="autoZero"/>
        <c:crossBetween val="midCat"/>
      </c:valAx>
      <c:spPr>
        <a:solidFill>
          <a:schemeClr val="bg1"/>
        </a:solidFill>
      </c:spPr>
    </c:plotArea>
    <c:legend>
      <c:legendPos val="r"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n-NL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/>
              <a:t>Age of Lucas Jellema vs Year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Y-Values</c:v>
                </c:pt>
              </c:strCache>
            </c:strRef>
          </c:tx>
          <c:spPr>
            <a:ln w="28575">
              <a:noFill/>
            </a:ln>
          </c:spPr>
          <c:xVal>
            <c:numRef>
              <c:f>Sheet1!$A$2:$A$11</c:f>
              <c:numCache>
                <c:formatCode>General</c:formatCode>
                <c:ptCount val="10"/>
                <c:pt idx="0">
                  <c:v>2005</c:v>
                </c:pt>
                <c:pt idx="1">
                  <c:v>1990</c:v>
                </c:pt>
                <c:pt idx="2">
                  <c:v>1970</c:v>
                </c:pt>
                <c:pt idx="3">
                  <c:v>2010</c:v>
                </c:pt>
                <c:pt idx="4">
                  <c:v>1985</c:v>
                </c:pt>
                <c:pt idx="5">
                  <c:v>1995</c:v>
                </c:pt>
                <c:pt idx="6">
                  <c:v>1975</c:v>
                </c:pt>
                <c:pt idx="7">
                  <c:v>2000</c:v>
                </c:pt>
                <c:pt idx="8">
                  <c:v>1969</c:v>
                </c:pt>
                <c:pt idx="9">
                  <c:v>1980</c:v>
                </c:pt>
              </c:numCache>
            </c:numRef>
          </c:xVal>
          <c:yVal>
            <c:numRef>
              <c:f>Sheet1!$B$2:$B$11</c:f>
              <c:numCache>
                <c:formatCode>General</c:formatCode>
                <c:ptCount val="10"/>
                <c:pt idx="0">
                  <c:v>36</c:v>
                </c:pt>
                <c:pt idx="1">
                  <c:v>21</c:v>
                </c:pt>
                <c:pt idx="2">
                  <c:v>1</c:v>
                </c:pt>
                <c:pt idx="3">
                  <c:v>41</c:v>
                </c:pt>
                <c:pt idx="4">
                  <c:v>16</c:v>
                </c:pt>
                <c:pt idx="5">
                  <c:v>26</c:v>
                </c:pt>
                <c:pt idx="6">
                  <c:v>6</c:v>
                </c:pt>
                <c:pt idx="7">
                  <c:v>31</c:v>
                </c:pt>
                <c:pt idx="8">
                  <c:v>0</c:v>
                </c:pt>
                <c:pt idx="9">
                  <c:v>11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878-45A8-8C59-950CB9D9BA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449792"/>
        <c:axId val="46450944"/>
      </c:scatterChart>
      <c:valAx>
        <c:axId val="4644979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46450944"/>
        <c:crosses val="autoZero"/>
        <c:crossBetween val="midCat"/>
      </c:valAx>
      <c:valAx>
        <c:axId val="4645094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46449792"/>
        <c:crosses val="autoZero"/>
        <c:crossBetween val="midCat"/>
      </c:valAx>
    </c:plotArea>
    <c:legend>
      <c:legendPos val="r"/>
      <c:overlay val="0"/>
    </c:legend>
    <c:plotVisOnly val="1"/>
    <c:dispBlanksAs val="gap"/>
    <c:showDLblsOverMax val="0"/>
  </c:chart>
  <c:spPr>
    <a:solidFill>
      <a:schemeClr val="bg1"/>
    </a:solidFill>
  </c:spPr>
  <c:txPr>
    <a:bodyPr/>
    <a:lstStyle/>
    <a:p>
      <a:pPr>
        <a:defRPr sz="1800"/>
      </a:pPr>
      <a:endParaRPr lang="en-NL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7/13/2018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deeplearning4j.org/opendata" TargetMode="External"/><Relationship Id="rId3" Type="http://schemas.openxmlformats.org/officeDocument/2006/relationships/hyperlink" Target="https://research.google.com/audioset/" TargetMode="External"/><Relationship Id="rId7" Type="http://schemas.openxmlformats.org/officeDocument/2006/relationships/hyperlink" Target="https://www.cbs.nl/nl-nl/onze-diensten/open-data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kaggle.com/datasets" TargetMode="External"/><Relationship Id="rId5" Type="http://schemas.openxmlformats.org/officeDocument/2006/relationships/hyperlink" Target="http://www.image-net.org/" TargetMode="External"/><Relationship Id="rId4" Type="http://schemas.openxmlformats.org/officeDocument/2006/relationships/hyperlink" Target="https://github.com/openimages/dataset" TargetMode="External"/><Relationship Id="rId9" Type="http://schemas.openxmlformats.org/officeDocument/2006/relationships/hyperlink" Target="https://open-data.europa.eu/" TargetMode="External"/></Relationships>
</file>

<file path=ppt/notesSlides/_rels/notes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bs.nl/nl-nl/onze-diensten/open-data" TargetMode="External"/><Relationship Id="rId3" Type="http://schemas.openxmlformats.org/officeDocument/2006/relationships/hyperlink" Target="https://research.google.com/audioset/" TargetMode="External"/><Relationship Id="rId7" Type="http://schemas.openxmlformats.org/officeDocument/2006/relationships/hyperlink" Target="https://www.kaggle.com/datasets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files.grouplens.org/datasets/movielens/ml-latest-small-README.html" TargetMode="External"/><Relationship Id="rId5" Type="http://schemas.openxmlformats.org/officeDocument/2006/relationships/hyperlink" Target="http://www.image-net.org/" TargetMode="External"/><Relationship Id="rId10" Type="http://schemas.openxmlformats.org/officeDocument/2006/relationships/hyperlink" Target="https://open-data.europa.eu/" TargetMode="External"/><Relationship Id="rId4" Type="http://schemas.openxmlformats.org/officeDocument/2006/relationships/hyperlink" Target="https://github.com/openimages/dataset" TargetMode="External"/><Relationship Id="rId9" Type="http://schemas.openxmlformats.org/officeDocument/2006/relationships/hyperlink" Target="https://deeplearning4j.org/opendata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24241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https://www.slideshare.net/databricks/apache-spark-model-deployment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25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https://www.slideshare.net/AshishBansal17/tensorflow-vs-mxnet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12679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https://github.com/lucasjellema/theArtOfMachineLearning/blob/master/LinearRegression.ipynb</a:t>
            </a:r>
          </a:p>
          <a:p>
            <a:endParaRPr lang="en-US" dirty="0"/>
          </a:p>
          <a:p>
            <a:r>
              <a:rPr lang="en-US" dirty="0"/>
              <a:t>https://nbviewer.jupyter.org/github/lucasjellema/devoxx17-intro-machine-learning/blob/master/LinearRegression.ipynb</a:t>
            </a:r>
          </a:p>
          <a:p>
            <a:endParaRPr lang="nl-NL" dirty="0"/>
          </a:p>
          <a:p>
            <a:r>
              <a:rPr lang="nl-NL" dirty="0"/>
              <a:t>https://github.com/lucasjellema/jupyter-notebook-eredivisie/blob/master/EredivisieResults_2016_2017.ipynb</a:t>
            </a:r>
          </a:p>
          <a:p>
            <a:endParaRPr lang="nl-NL" dirty="0"/>
          </a:p>
          <a:p>
            <a:r>
              <a:rPr lang="en-US" dirty="0"/>
              <a:t>https://github.com/jadianes/spark-movie-lens/blob/master/notebooks/building-recommender.ipynb</a:t>
            </a:r>
          </a:p>
          <a:p>
            <a:endParaRPr lang="nl-NL" dirty="0"/>
          </a:p>
          <a:p>
            <a:endParaRPr lang="nl-NL" dirty="0"/>
          </a:p>
          <a:p>
            <a:r>
              <a:rPr lang="en-US" dirty="0"/>
              <a:t>https://github.com/justmarkham/DAT4/blob/master/notebooks/08_linear_regression.ipynb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0929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https://openflights.org/data.html - airports, airlines, flight routes</a:t>
            </a:r>
          </a:p>
          <a:p>
            <a:r>
              <a:rPr lang="en-US" dirty="0"/>
              <a:t>Google Audio Set - </a:t>
            </a:r>
            <a:r>
              <a:rPr lang="en-US" dirty="0">
                <a:hlinkClick r:id="rId3"/>
              </a:rPr>
              <a:t>https://research.google.com/audioset/</a:t>
            </a:r>
            <a:r>
              <a:rPr lang="en-US" dirty="0"/>
              <a:t> (A large-scale dataset of manually annotated audio events)</a:t>
            </a:r>
          </a:p>
          <a:p>
            <a:r>
              <a:rPr lang="en-US" dirty="0"/>
              <a:t>Open Images Data Set - </a:t>
            </a:r>
            <a:r>
              <a:rPr lang="en-US" dirty="0">
                <a:hlinkClick r:id="rId4"/>
              </a:rPr>
              <a:t>https://github.com/openimages/dataset</a:t>
            </a:r>
            <a:r>
              <a:rPr lang="en-US" dirty="0"/>
              <a:t> , </a:t>
            </a:r>
            <a:r>
              <a:rPr lang="en-US" dirty="0">
                <a:hlinkClick r:id="rId5"/>
              </a:rPr>
              <a:t>www.image-net.org</a:t>
            </a:r>
            <a:endParaRPr lang="en-US" dirty="0"/>
          </a:p>
          <a:p>
            <a:endParaRPr lang="nl-NL" dirty="0"/>
          </a:p>
          <a:p>
            <a:r>
              <a:rPr lang="nl-NL" dirty="0"/>
              <a:t>http://api.football-data.org/index</a:t>
            </a:r>
          </a:p>
          <a:p>
            <a:endParaRPr lang="nl-NL" dirty="0"/>
          </a:p>
          <a:p>
            <a:r>
              <a:rPr lang="nl-NL" dirty="0"/>
              <a:t>UK Data - https://data.gov.uk/ </a:t>
            </a:r>
          </a:p>
          <a:p>
            <a:r>
              <a:rPr lang="en-US" dirty="0"/>
              <a:t>Open Data Sets - </a:t>
            </a:r>
            <a:r>
              <a:rPr lang="en-US" dirty="0">
                <a:hlinkClick r:id="rId6"/>
              </a:rPr>
              <a:t>https://www.kaggle.com/datasets</a:t>
            </a:r>
            <a:endParaRPr lang="en-US" dirty="0"/>
          </a:p>
          <a:p>
            <a:r>
              <a:rPr lang="en-US" dirty="0"/>
              <a:t>CBS Open Data - </a:t>
            </a:r>
            <a:r>
              <a:rPr lang="en-US" dirty="0">
                <a:hlinkClick r:id="rId7"/>
              </a:rPr>
              <a:t>https://www.cbs.nl/nl-nl/onze-diensten/open-data</a:t>
            </a:r>
            <a:endParaRPr lang="en-US" dirty="0"/>
          </a:p>
          <a:p>
            <a:r>
              <a:rPr lang="en-US" dirty="0"/>
              <a:t>Open Data Sets for Deep learning - </a:t>
            </a:r>
            <a:r>
              <a:rPr lang="en-US" dirty="0">
                <a:hlinkClick r:id="rId8"/>
              </a:rPr>
              <a:t>https://deeplearning4j.org/opendata</a:t>
            </a:r>
            <a:endParaRPr lang="en-US" dirty="0"/>
          </a:p>
          <a:p>
            <a:r>
              <a:rPr lang="en-US" dirty="0"/>
              <a:t>Data.gov The home of the US Government’s open data</a:t>
            </a:r>
          </a:p>
          <a:p>
            <a:r>
              <a:rPr lang="en-US" dirty="0"/>
              <a:t> </a:t>
            </a:r>
            <a:r>
              <a:rPr lang="en-US" dirty="0">
                <a:hlinkClick r:id="rId9"/>
              </a:rPr>
              <a:t>https://open-data.europa.eu/</a:t>
            </a:r>
            <a:r>
              <a:rPr lang="en-US" dirty="0"/>
              <a:t> The home of the European Commission’s open data </a:t>
            </a:r>
          </a:p>
          <a:p>
            <a:r>
              <a:rPr lang="en-US" dirty="0"/>
              <a:t>https://www.wikidata.org (in part originated out of Freebase.org An open database that retrieves its information from sites like Wikipedia, </a:t>
            </a:r>
            <a:r>
              <a:rPr lang="en-US" dirty="0" err="1"/>
              <a:t>MusicBrains</a:t>
            </a:r>
            <a:r>
              <a:rPr lang="en-US" dirty="0"/>
              <a:t>, and the SEC archive )</a:t>
            </a:r>
          </a:p>
          <a:p>
            <a:r>
              <a:rPr lang="en-US" dirty="0"/>
              <a:t>Data.worldbank.org Open data initiative from the World Bank </a:t>
            </a:r>
          </a:p>
          <a:p>
            <a:r>
              <a:rPr lang="en-US" dirty="0"/>
              <a:t>Aiddata.org Open data for international development </a:t>
            </a:r>
          </a:p>
          <a:p>
            <a:r>
              <a:rPr lang="en-US" dirty="0"/>
              <a:t>Open.fda.gov Open data from the US Food and Drug Administration</a:t>
            </a:r>
          </a:p>
          <a:p>
            <a:r>
              <a:rPr lang="nl-NL" dirty="0"/>
              <a:t>Google Knowledge </a:t>
            </a:r>
            <a:r>
              <a:rPr lang="nl-NL" dirty="0" err="1"/>
              <a:t>Graph</a:t>
            </a:r>
            <a:r>
              <a:rPr lang="nl-NL" dirty="0"/>
              <a:t> API</a:t>
            </a:r>
            <a:r>
              <a:rPr lang="nl-NL" baseline="0" dirty="0"/>
              <a:t> - https://developers.google.com/knowledge-graph/ </a:t>
            </a:r>
            <a:endParaRPr lang="nl-NL" dirty="0"/>
          </a:p>
          <a:p>
            <a:r>
              <a:rPr lang="nl-NL" dirty="0"/>
              <a:t>Detroit Open Data Portal https://data.detroitmi.gov/ </a:t>
            </a:r>
          </a:p>
          <a:p>
            <a:r>
              <a:rPr lang="nl-NL" dirty="0" err="1"/>
              <a:t>Example</a:t>
            </a:r>
            <a:r>
              <a:rPr lang="nl-NL" dirty="0"/>
              <a:t>:</a:t>
            </a:r>
            <a:r>
              <a:rPr lang="nl-NL" baseline="0" dirty="0"/>
              <a:t> Detroit </a:t>
            </a:r>
            <a:r>
              <a:rPr lang="nl-NL" baseline="0" dirty="0" err="1"/>
              <a:t>Police</a:t>
            </a:r>
            <a:r>
              <a:rPr lang="nl-NL" baseline="0" dirty="0"/>
              <a:t> Crime </a:t>
            </a:r>
            <a:r>
              <a:rPr lang="nl-NL" baseline="0" dirty="0" err="1"/>
              <a:t>statistics</a:t>
            </a:r>
            <a:r>
              <a:rPr lang="nl-NL" baseline="0" dirty="0"/>
              <a:t>: https://data.detroitmi.gov/Public-Safety/-Archived-All-Crime-Incidents-2009-May-5-2017/b4hw-v6w2 </a:t>
            </a:r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265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https://openflights.org/data.html - airports, airlines, flight routes</a:t>
            </a:r>
          </a:p>
          <a:p>
            <a:r>
              <a:rPr lang="en-US" dirty="0"/>
              <a:t>Google Audio Set - </a:t>
            </a:r>
            <a:r>
              <a:rPr lang="en-US" dirty="0">
                <a:hlinkClick r:id="rId3"/>
              </a:rPr>
              <a:t>https://research.google.com/audioset/</a:t>
            </a:r>
            <a:r>
              <a:rPr lang="en-US" dirty="0"/>
              <a:t> (A large-scale dataset of manually annotated audio events)</a:t>
            </a:r>
          </a:p>
          <a:p>
            <a:r>
              <a:rPr lang="en-US" dirty="0"/>
              <a:t>Open Images Data Set - </a:t>
            </a:r>
            <a:r>
              <a:rPr lang="en-US" dirty="0">
                <a:hlinkClick r:id="rId4"/>
              </a:rPr>
              <a:t>https://github.com/openimages/dataset</a:t>
            </a:r>
            <a:r>
              <a:rPr lang="en-US" dirty="0"/>
              <a:t> , </a:t>
            </a:r>
            <a:r>
              <a:rPr lang="en-US" dirty="0">
                <a:hlinkClick r:id="rId5"/>
              </a:rPr>
              <a:t>www.image-net.org</a:t>
            </a:r>
            <a:endParaRPr lang="en-US" dirty="0"/>
          </a:p>
          <a:p>
            <a:endParaRPr lang="nl-NL" dirty="0"/>
          </a:p>
          <a:p>
            <a:r>
              <a:rPr lang="nl-NL" dirty="0"/>
              <a:t>http://api.football-data.org/index</a:t>
            </a:r>
          </a:p>
          <a:p>
            <a:r>
              <a:rPr lang="en-US" sz="11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/>
              </a:rPr>
              <a:t>http://files.grouplens.org/datasets/movielens/ml-latest-small-README.html</a:t>
            </a:r>
            <a:endParaRPr lang="en-US" sz="1100" u="sng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UK Data - https://data.gov.uk/ </a:t>
            </a:r>
          </a:p>
          <a:p>
            <a:r>
              <a:rPr lang="en-US" dirty="0"/>
              <a:t>Open Data Sets - </a:t>
            </a:r>
            <a:r>
              <a:rPr lang="en-US" dirty="0">
                <a:hlinkClick r:id="rId7"/>
              </a:rPr>
              <a:t>https://www.kaggle.com/datasets</a:t>
            </a:r>
            <a:endParaRPr lang="en-US" dirty="0"/>
          </a:p>
          <a:p>
            <a:r>
              <a:rPr lang="en-US" dirty="0"/>
              <a:t>CBS Open Data - </a:t>
            </a:r>
            <a:r>
              <a:rPr lang="en-US" dirty="0">
                <a:hlinkClick r:id="rId8"/>
              </a:rPr>
              <a:t>https://www.cbs.nl/nl-nl/onze-diensten/open-data</a:t>
            </a:r>
            <a:endParaRPr lang="en-US" dirty="0"/>
          </a:p>
          <a:p>
            <a:r>
              <a:rPr lang="en-US" dirty="0"/>
              <a:t>Open Data Sets for Deep learning - </a:t>
            </a:r>
            <a:r>
              <a:rPr lang="en-US" dirty="0">
                <a:hlinkClick r:id="rId9"/>
              </a:rPr>
              <a:t>https://deeplearning4j.org/opendata</a:t>
            </a:r>
            <a:endParaRPr lang="en-US" dirty="0"/>
          </a:p>
          <a:p>
            <a:r>
              <a:rPr lang="en-US" dirty="0"/>
              <a:t>Data.gov The home of the US Government’s open data</a:t>
            </a:r>
          </a:p>
          <a:p>
            <a:r>
              <a:rPr lang="en-US" dirty="0"/>
              <a:t> </a:t>
            </a:r>
            <a:r>
              <a:rPr lang="en-US" dirty="0">
                <a:hlinkClick r:id="rId10"/>
              </a:rPr>
              <a:t>https://open-data.europa.eu/</a:t>
            </a:r>
            <a:r>
              <a:rPr lang="en-US" dirty="0"/>
              <a:t> The home of the European Commission’s open data </a:t>
            </a:r>
          </a:p>
          <a:p>
            <a:r>
              <a:rPr lang="en-US" dirty="0"/>
              <a:t>https://www.wikidata.org (in part originated out of Freebase.org An open database that retrieves its information from sites like Wikipedia, </a:t>
            </a:r>
            <a:r>
              <a:rPr lang="en-US" dirty="0" err="1"/>
              <a:t>MusicBrains</a:t>
            </a:r>
            <a:r>
              <a:rPr lang="en-US" dirty="0"/>
              <a:t>, and the SEC archive )</a:t>
            </a:r>
          </a:p>
          <a:p>
            <a:r>
              <a:rPr lang="en-US" dirty="0"/>
              <a:t>Data.worldbank.org Open data initiative from the World Bank </a:t>
            </a:r>
          </a:p>
          <a:p>
            <a:r>
              <a:rPr lang="en-US" dirty="0"/>
              <a:t>Aiddata.org Open data for international development </a:t>
            </a:r>
          </a:p>
          <a:p>
            <a:r>
              <a:rPr lang="en-US" dirty="0"/>
              <a:t>Open.fda.gov Open data from the US Food and Drug Administration</a:t>
            </a:r>
          </a:p>
          <a:p>
            <a:r>
              <a:rPr lang="nl-NL" dirty="0"/>
              <a:t>Google Knowledge </a:t>
            </a:r>
            <a:r>
              <a:rPr lang="nl-NL" dirty="0" err="1"/>
              <a:t>Graph</a:t>
            </a:r>
            <a:r>
              <a:rPr lang="nl-NL" dirty="0"/>
              <a:t> API</a:t>
            </a:r>
            <a:r>
              <a:rPr lang="nl-NL" baseline="0" dirty="0"/>
              <a:t> - https://developers.google.com/knowledge-graph/ </a:t>
            </a:r>
            <a:endParaRPr lang="nl-NL" dirty="0"/>
          </a:p>
          <a:p>
            <a:r>
              <a:rPr lang="nl-NL" dirty="0"/>
              <a:t>Detroit Open Data Portal https://data.detroitmi.gov/ </a:t>
            </a:r>
          </a:p>
          <a:p>
            <a:r>
              <a:rPr lang="nl-NL" dirty="0" err="1"/>
              <a:t>Example</a:t>
            </a:r>
            <a:r>
              <a:rPr lang="nl-NL" dirty="0"/>
              <a:t>:</a:t>
            </a:r>
            <a:r>
              <a:rPr lang="nl-NL" baseline="0" dirty="0"/>
              <a:t> Detroit </a:t>
            </a:r>
            <a:r>
              <a:rPr lang="nl-NL" baseline="0" dirty="0" err="1"/>
              <a:t>Police</a:t>
            </a:r>
            <a:r>
              <a:rPr lang="nl-NL" baseline="0" dirty="0"/>
              <a:t> Crime </a:t>
            </a:r>
            <a:r>
              <a:rPr lang="nl-NL" baseline="0" dirty="0" err="1"/>
              <a:t>statistics</a:t>
            </a:r>
            <a:r>
              <a:rPr lang="nl-NL" baseline="0" dirty="0"/>
              <a:t>: https://data.detroitmi.gov/Public-Safety/-Archived-All-Crime-Incidents-2009-May-5-2017/b4hw-v6w2 </a:t>
            </a:r>
            <a:endParaRPr lang="nl-NL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12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https://github.com/jadianes/spark-movie-lens/blob/master/notebooks/building-recommender.ipynb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04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https://www.oracle.com/big-data/big-data-discovery/index.html</a:t>
            </a:r>
          </a:p>
          <a:p>
            <a:r>
              <a:rPr lang="nl-NL" dirty="0"/>
              <a:t>https://labs.oracle.com/pls/apex/f?p=labs:49:::::P49_PROJECT_ID:7</a:t>
            </a:r>
          </a:p>
          <a:p>
            <a:endParaRPr lang="nl-NL" dirty="0"/>
          </a:p>
          <a:p>
            <a:r>
              <a:rPr lang="nl-NL" dirty="0"/>
              <a:t>https://technology.amis.nl/2004/10/16/hidden-plsql-gem-in-10g-dbms_frequent_itemset-for-plsql-based-data-mining/</a:t>
            </a:r>
          </a:p>
          <a:p>
            <a:r>
              <a:rPr lang="nl-NL" dirty="0"/>
              <a:t>http://oracledmt.blogspot.nl/2006/05/sql-of-analytics-1-data-mining.html</a:t>
            </a:r>
          </a:p>
          <a:p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090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121031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https://www.oracle.com/big-data/big-data-discovery/index.html</a:t>
            </a:r>
          </a:p>
          <a:p>
            <a:r>
              <a:rPr lang="nl-NL" dirty="0"/>
              <a:t>https://labs.oracle.com/pls/apex/f?p=labs:49:::::P49_PROJECT_ID:7</a:t>
            </a:r>
          </a:p>
          <a:p>
            <a:endParaRPr lang="nl-NL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0901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73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54363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we study history?</a:t>
            </a:r>
          </a:p>
          <a:p>
            <a:r>
              <a:rPr lang="en-US" dirty="0"/>
              <a:t>To understand the present and predict the</a:t>
            </a:r>
            <a:r>
              <a:rPr lang="en-US" baseline="0" dirty="0"/>
              <a:t> future (from current events)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6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22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/>
              <a:t>http://tmpnb.org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http://www.oracle.com/technetwork/database/bigdata-appliance/oracle-bigdatalite-2104726.html</a:t>
            </a:r>
          </a:p>
          <a:p>
            <a:r>
              <a:rPr lang="en-US" dirty="0"/>
              <a:t>https://www.udacity.com/course/intro-to-machine-learning--ud120</a:t>
            </a:r>
          </a:p>
          <a:p>
            <a:r>
              <a:rPr lang="en-US" dirty="0"/>
              <a:t>https://www.coursera.org/learn/machine-learning#%20</a:t>
            </a:r>
          </a:p>
          <a:p>
            <a:r>
              <a:rPr lang="en-US" dirty="0"/>
              <a:t>https://www.edx.org/course/machine-learning-columbiax-csmm-102x-0</a:t>
            </a:r>
          </a:p>
          <a:p>
            <a:r>
              <a:rPr lang="en-US" dirty="0"/>
              <a:t>https://technology.amis.nl/2017/05/06/the-hello-world-of-machine-learning-with-python-pandas-jupyter-doing-iris-classification-based-on-quintessential-set-of-flower-data/</a:t>
            </a:r>
          </a:p>
          <a:p>
            <a:endParaRPr lang="en-US" dirty="0"/>
          </a:p>
          <a:p>
            <a:r>
              <a:rPr lang="en-US" dirty="0"/>
              <a:t>https://github.com/rhiever/Data-Analysis-and-Machine-Learning-Projects/blob/master/example-data-science-notebook/Example%20Machine%20Learning%20Notebook.ipynb</a:t>
            </a:r>
          </a:p>
          <a:p>
            <a:r>
              <a:rPr lang="en-US" dirty="0"/>
              <a:t>https://databricks.com/try-databricks</a:t>
            </a:r>
          </a:p>
          <a:p>
            <a:r>
              <a:rPr lang="en-US" dirty="0"/>
              <a:t>https://hortonworks.com/products/sandbox/ </a:t>
            </a:r>
          </a:p>
          <a:p>
            <a:endParaRPr lang="en-US" dirty="0"/>
          </a:p>
          <a:p>
            <a:r>
              <a:rPr lang="en-US" dirty="0"/>
              <a:t>http://www.oracle.com/technetwork/middleware/oracle-data-visualization/downloads/oracle-data-visualization-desktop-2938957.html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6887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IoT</a:t>
            </a:r>
            <a:endParaRPr lang="nl-NL" dirty="0"/>
          </a:p>
          <a:p>
            <a:r>
              <a:rPr lang="nl-NL" dirty="0" err="1"/>
              <a:t>Social</a:t>
            </a:r>
            <a:r>
              <a:rPr lang="nl-NL" dirty="0"/>
              <a:t> Media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0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IoT</a:t>
            </a:r>
            <a:endParaRPr lang="nl-NL" dirty="0"/>
          </a:p>
          <a:p>
            <a:r>
              <a:rPr lang="nl-NL" dirty="0" err="1"/>
              <a:t>Social</a:t>
            </a:r>
            <a:r>
              <a:rPr lang="nl-NL" dirty="0"/>
              <a:t> Media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9300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Market Basket Analysis:</a:t>
            </a:r>
            <a:r>
              <a:rPr lang="nl-NL" baseline="0" dirty="0"/>
              <a:t> https://www.linkedin.com/pulse/using-machine-learning-market-basket-analysis-thomsen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84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http://yann.lecun.com/exdb/mnist/ MNIST – handwritten images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0611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https://aiexperiments.withgoogle.com/quick-draw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700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https://www.slideshare.net/databricks/apache-spark-model-deployment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2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https://www.slideshare.net/databricks/apache-spark-model-deployment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25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6800">
                <a:solidFill>
                  <a:schemeClr val="tx1">
                    <a:tint val="75000"/>
                  </a:schemeClr>
                </a:solidFill>
              </a:defRPr>
            </a:lvl1pPr>
            <a:lvl2pPr marL="7740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5481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23222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30963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8704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46445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54185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61926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867013" y="2946386"/>
            <a:ext cx="15606237" cy="1625600"/>
          </a:xfrm>
          <a:prstGeom prst="rect">
            <a:avLst/>
          </a:prstGeom>
        </p:spPr>
        <p:txBody>
          <a:bodyPr/>
          <a:lstStyle>
            <a:lvl1pPr>
              <a:defRPr sz="9100" b="1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4813973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>
          <a:xfrm>
            <a:off x="2890044" y="9103361"/>
            <a:ext cx="2023031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1147BC30-C395-42F0-B068-B3A3D826EC18}" type="datetimeFigureOut">
              <a:rPr lang="en-US" smtClean="0"/>
              <a:pPr/>
              <a:t>7/13/2018</a:t>
            </a:fld>
            <a:endParaRPr lang="en-US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>
          <a:xfrm>
            <a:off x="4913074" y="9103361"/>
            <a:ext cx="11126669" cy="519289"/>
          </a:xfrm>
          <a:prstGeom prst="rect">
            <a:avLst/>
          </a:prstGeom>
        </p:spPr>
        <p:txBody>
          <a:bodyPr lIns="154817" tIns="77409" rIns="154817" bIns="77409"/>
          <a:lstStyle/>
          <a:p>
            <a:endParaRPr lang="en-US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CA810E40-576B-4A1C-BBE5-5258170837E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178886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2400"/>
              <a:t>Xxxx</a:t>
            </a:r>
          </a:p>
          <a:p>
            <a:pPr lvl="2"/>
            <a:r>
              <a:rPr lang="nl-NL" sz="2400"/>
              <a:t>Xxx</a:t>
            </a:r>
          </a:p>
          <a:p>
            <a:pPr lvl="3"/>
            <a:r>
              <a:rPr lang="nl-NL" sz="240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112295835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D89BF-F514-422A-9CA4-387F5F949ED3}" type="datetimeFigureOut">
              <a:rPr lang="fr-FR" smtClean="0"/>
              <a:t>13/07/2018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6962263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536002"/>
            <a:ext cx="17340263" cy="63488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40313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531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64347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536002"/>
            <a:ext cx="17340263" cy="63488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40313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531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365371" y="2048000"/>
            <a:ext cx="8465325" cy="28672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7585" b="1">
                <a:solidFill>
                  <a:schemeClr val="bg1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548052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" y="1536002"/>
            <a:ext cx="17340261" cy="63488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40313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531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10985" y="7884799"/>
            <a:ext cx="5461500" cy="610640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2276">
                <a:solidFill>
                  <a:schemeClr val="bg1"/>
                </a:solidFill>
              </a:defRPr>
            </a:lvl1pPr>
            <a:lvl2pPr marL="650241" indent="0" algn="ctr">
              <a:buNone/>
              <a:defRPr sz="2844"/>
            </a:lvl2pPr>
            <a:lvl3pPr marL="1300483" indent="0" algn="ctr">
              <a:buNone/>
              <a:defRPr sz="2560"/>
            </a:lvl3pPr>
            <a:lvl4pPr marL="1950724" indent="0" algn="ctr">
              <a:buNone/>
              <a:defRPr sz="2276"/>
            </a:lvl4pPr>
            <a:lvl5pPr marL="2600965" indent="0" algn="ctr">
              <a:buNone/>
              <a:defRPr sz="2276"/>
            </a:lvl5pPr>
            <a:lvl6pPr marL="3251206" indent="0" algn="ctr">
              <a:buNone/>
              <a:defRPr sz="2276"/>
            </a:lvl6pPr>
            <a:lvl7pPr marL="3901448" indent="0" algn="ctr">
              <a:buNone/>
              <a:defRPr sz="2276"/>
            </a:lvl7pPr>
            <a:lvl8pPr marL="4551689" indent="0" algn="ctr">
              <a:buNone/>
              <a:defRPr sz="2276"/>
            </a:lvl8pPr>
            <a:lvl9pPr marL="5201930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0410985" y="6519463"/>
            <a:ext cx="1365375" cy="1365333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6193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551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82" y="2321068"/>
            <a:ext cx="12561448" cy="6621865"/>
          </a:xfrm>
        </p:spPr>
        <p:txBody>
          <a:bodyPr/>
          <a:lstStyle>
            <a:lvl1pPr>
              <a:defRPr sz="3413"/>
            </a:lvl1pPr>
            <a:lvl2pPr>
              <a:defRPr sz="3034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7/13/2018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1365372" y="1774934"/>
            <a:ext cx="12561448" cy="546133"/>
          </a:xfrm>
        </p:spPr>
        <p:txBody>
          <a:bodyPr anchor="t" anchorCtr="0"/>
          <a:lstStyle>
            <a:lvl1pPr marL="0" indent="0">
              <a:buNone/>
              <a:defRPr sz="2844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7489849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82" y="1774933"/>
            <a:ext cx="12561448" cy="716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7/13/2018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13495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0238426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5310" b="1">
                <a:solidFill>
                  <a:schemeClr val="bg1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81" y="1774933"/>
            <a:ext cx="8465325" cy="716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7/13/2018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10410985" y="7884799"/>
            <a:ext cx="5461500" cy="610640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2276">
                <a:solidFill>
                  <a:schemeClr val="bg1"/>
                </a:solidFill>
              </a:defRPr>
            </a:lvl1pPr>
            <a:lvl2pPr marL="650241" indent="0" algn="ctr">
              <a:buNone/>
              <a:defRPr sz="2844"/>
            </a:lvl2pPr>
            <a:lvl3pPr marL="1300483" indent="0" algn="ctr">
              <a:buNone/>
              <a:defRPr sz="2560"/>
            </a:lvl3pPr>
            <a:lvl4pPr marL="1950724" indent="0" algn="ctr">
              <a:buNone/>
              <a:defRPr sz="2276"/>
            </a:lvl4pPr>
            <a:lvl5pPr marL="2600965" indent="0" algn="ctr">
              <a:buNone/>
              <a:defRPr sz="2276"/>
            </a:lvl5pPr>
            <a:lvl6pPr marL="3251206" indent="0" algn="ctr">
              <a:buNone/>
              <a:defRPr sz="2276"/>
            </a:lvl6pPr>
            <a:lvl7pPr marL="3901448" indent="0" algn="ctr">
              <a:buNone/>
              <a:defRPr sz="2276"/>
            </a:lvl7pPr>
            <a:lvl8pPr marL="4551689" indent="0" algn="ctr">
              <a:buNone/>
              <a:defRPr sz="2276"/>
            </a:lvl8pPr>
            <a:lvl9pPr marL="5201930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33637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7/13/2018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65373" y="546134"/>
            <a:ext cx="12561450" cy="955733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365382" y="2321068"/>
            <a:ext cx="7101833" cy="66218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1365372" y="1774934"/>
            <a:ext cx="7101837" cy="546133"/>
          </a:xfrm>
        </p:spPr>
        <p:txBody>
          <a:bodyPr anchor="t" anchorCtr="0"/>
          <a:lstStyle>
            <a:lvl1pPr marL="0" indent="0">
              <a:buNone/>
              <a:defRPr sz="2844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8873056" y="2321068"/>
            <a:ext cx="7101833" cy="66218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8873050" y="1774934"/>
            <a:ext cx="7101837" cy="546133"/>
          </a:xfrm>
        </p:spPr>
        <p:txBody>
          <a:bodyPr anchor="t" anchorCtr="0"/>
          <a:lstStyle>
            <a:lvl1pPr marL="0" indent="0">
              <a:buNone/>
              <a:defRPr sz="2844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8066006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5375" y="1501867"/>
            <a:ext cx="7099950" cy="3003733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7/13/2018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65376" y="546135"/>
            <a:ext cx="12561448" cy="955731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74938" y="1501867"/>
            <a:ext cx="7099950" cy="3003733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365381" y="5120000"/>
            <a:ext cx="7099945" cy="3822933"/>
          </a:xfrm>
        </p:spPr>
        <p:txBody>
          <a:bodyPr/>
          <a:lstStyle>
            <a:lvl1pPr>
              <a:defRPr sz="2465"/>
            </a:lvl1pPr>
            <a:lvl2pPr>
              <a:defRPr sz="2465"/>
            </a:lvl2pPr>
            <a:lvl3pPr>
              <a:defRPr sz="2465"/>
            </a:lvl3pPr>
            <a:lvl4pPr>
              <a:defRPr sz="2465"/>
            </a:lvl4pPr>
            <a:lvl5pPr>
              <a:defRPr sz="2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1365371" y="4642133"/>
            <a:ext cx="7099950" cy="477867"/>
          </a:xfrm>
        </p:spPr>
        <p:txBody>
          <a:bodyPr anchor="t" anchorCtr="0"/>
          <a:lstStyle>
            <a:lvl1pPr marL="0" indent="0">
              <a:buNone/>
              <a:defRPr sz="2465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8874948" y="5120000"/>
            <a:ext cx="7099945" cy="3822933"/>
          </a:xfrm>
        </p:spPr>
        <p:txBody>
          <a:bodyPr/>
          <a:lstStyle>
            <a:lvl1pPr>
              <a:defRPr sz="2465"/>
            </a:lvl1pPr>
            <a:lvl2pPr>
              <a:defRPr sz="2465"/>
            </a:lvl2pPr>
            <a:lvl3pPr>
              <a:defRPr sz="2465"/>
            </a:lvl3pPr>
            <a:lvl4pPr>
              <a:defRPr sz="2465"/>
            </a:lvl4pPr>
            <a:lvl5pPr>
              <a:defRPr sz="2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8874938" y="4642133"/>
            <a:ext cx="7099950" cy="477867"/>
          </a:xfrm>
        </p:spPr>
        <p:txBody>
          <a:bodyPr anchor="t" anchorCtr="0"/>
          <a:lstStyle>
            <a:lvl1pPr marL="0" indent="0">
              <a:buNone/>
              <a:defRPr sz="2465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336414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541310"/>
            <a:ext cx="17340263" cy="6357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8" y="2116263"/>
            <a:ext cx="14609511" cy="4778667"/>
          </a:xfrm>
        </p:spPr>
        <p:txBody>
          <a:bodyPr anchor="t" anchorCtr="0"/>
          <a:lstStyle>
            <a:lvl1pPr>
              <a:lnSpc>
                <a:spcPct val="105000"/>
              </a:lnSpc>
              <a:defRPr sz="5689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7/13/2018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50 </a:t>
            </a:r>
            <a:r>
              <a:rPr lang="nl-NL" noProof="0" dirty="0" err="1"/>
              <a:t>Shades</a:t>
            </a:r>
            <a:r>
              <a:rPr lang="nl-NL" noProof="0" dirty="0"/>
              <a:t>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2970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541310"/>
            <a:ext cx="17340263" cy="6357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8" y="2116265"/>
            <a:ext cx="14609511" cy="3686400"/>
          </a:xfrm>
        </p:spPr>
        <p:txBody>
          <a:bodyPr anchor="t" anchorCtr="0"/>
          <a:lstStyle>
            <a:lvl1pPr>
              <a:lnSpc>
                <a:spcPct val="105000"/>
              </a:lnSpc>
              <a:defRPr sz="5689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7/13/2018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 dirty="0"/>
              <a:t>50 </a:t>
            </a:r>
            <a:r>
              <a:rPr lang="nl-NL" noProof="0" dirty="0" err="1"/>
              <a:t>Shades</a:t>
            </a:r>
            <a:r>
              <a:rPr lang="nl-NL" noProof="0" dirty="0"/>
              <a:t>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107600" y="5871005"/>
            <a:ext cx="2867288" cy="28672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3363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36000"/>
            <a:ext cx="17340263" cy="66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6" y="546135"/>
            <a:ext cx="12561448" cy="955731"/>
          </a:xfrm>
        </p:spPr>
        <p:txBody>
          <a:bodyPr anchor="ctr" anchorCtr="0"/>
          <a:lstStyle>
            <a:lvl1pPr>
              <a:defRPr sz="4551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75" y="1706670"/>
            <a:ext cx="7099950" cy="6451198"/>
          </a:xfrm>
        </p:spPr>
        <p:txBody>
          <a:bodyPr/>
          <a:lstStyle>
            <a:lvl1pPr>
              <a:defRPr sz="2844">
                <a:solidFill>
                  <a:schemeClr val="bg1"/>
                </a:solidFill>
              </a:defRPr>
            </a:lvl1pPr>
            <a:lvl2pPr>
              <a:defRPr sz="2844">
                <a:solidFill>
                  <a:schemeClr val="bg1"/>
                </a:solidFill>
              </a:defRPr>
            </a:lvl2pPr>
            <a:lvl3pPr>
              <a:defRPr sz="2844">
                <a:solidFill>
                  <a:schemeClr val="bg1"/>
                </a:solidFill>
              </a:defRPr>
            </a:lvl3pPr>
            <a:lvl4pPr>
              <a:defRPr sz="2844">
                <a:solidFill>
                  <a:schemeClr val="bg1"/>
                </a:solidFill>
              </a:defRPr>
            </a:lvl4pPr>
            <a:lvl5pPr>
              <a:defRPr sz="2844">
                <a:solidFill>
                  <a:schemeClr val="bg1"/>
                </a:solidFill>
              </a:defRPr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7/13/2018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806669" y="1536002"/>
            <a:ext cx="8533594" cy="6656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942281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806669" y="1536000"/>
            <a:ext cx="8533594" cy="665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536000"/>
            <a:ext cx="8806669" cy="66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6" y="546135"/>
            <a:ext cx="12561448" cy="955731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75" y="1706670"/>
            <a:ext cx="7099950" cy="6451198"/>
          </a:xfrm>
        </p:spPr>
        <p:txBody>
          <a:bodyPr/>
          <a:lstStyle>
            <a:lvl1pPr>
              <a:defRPr sz="2844">
                <a:solidFill>
                  <a:schemeClr val="bg1"/>
                </a:solidFill>
              </a:defRPr>
            </a:lvl1pPr>
            <a:lvl2pPr>
              <a:defRPr sz="2844">
                <a:solidFill>
                  <a:schemeClr val="bg1"/>
                </a:solidFill>
              </a:defRPr>
            </a:lvl2pPr>
            <a:lvl3pPr>
              <a:defRPr sz="2844">
                <a:solidFill>
                  <a:schemeClr val="bg1"/>
                </a:solidFill>
              </a:defRPr>
            </a:lvl3pPr>
            <a:lvl4pPr>
              <a:defRPr sz="2844">
                <a:solidFill>
                  <a:schemeClr val="bg1"/>
                </a:solidFill>
              </a:defRPr>
            </a:lvl4pPr>
            <a:lvl5pPr>
              <a:defRPr sz="2844">
                <a:solidFill>
                  <a:schemeClr val="bg1"/>
                </a:solidFill>
              </a:defRPr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7/13/2018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806669" y="1536002"/>
            <a:ext cx="8533594" cy="6656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79326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41306"/>
            <a:ext cx="17340263" cy="66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6" y="546135"/>
            <a:ext cx="12561448" cy="955731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71" y="1706670"/>
            <a:ext cx="11264344" cy="6451198"/>
          </a:xfrm>
        </p:spPr>
        <p:txBody>
          <a:bodyPr/>
          <a:lstStyle>
            <a:lvl1pPr>
              <a:defRPr sz="2844">
                <a:solidFill>
                  <a:schemeClr val="bg1"/>
                </a:solidFill>
              </a:defRPr>
            </a:lvl1pPr>
            <a:lvl2pPr>
              <a:defRPr sz="2844">
                <a:solidFill>
                  <a:schemeClr val="bg1"/>
                </a:solidFill>
              </a:defRPr>
            </a:lvl2pPr>
            <a:lvl3pPr>
              <a:defRPr sz="2844">
                <a:solidFill>
                  <a:schemeClr val="bg1"/>
                </a:solidFill>
              </a:defRPr>
            </a:lvl3pPr>
            <a:lvl4pPr>
              <a:defRPr sz="2844">
                <a:solidFill>
                  <a:schemeClr val="bg1"/>
                </a:solidFill>
              </a:defRPr>
            </a:lvl4pPr>
            <a:lvl5pPr>
              <a:defRPr sz="2844">
                <a:solidFill>
                  <a:schemeClr val="bg1"/>
                </a:solidFill>
              </a:defRPr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7/13/2018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12971063" y="1536002"/>
            <a:ext cx="4369200" cy="6656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17083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7/13/2018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365373" y="546134"/>
            <a:ext cx="12561450" cy="955733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536002"/>
            <a:ext cx="17340263" cy="6656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058948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3982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83822" indent="-383822">
              <a:lnSpc>
                <a:spcPts val="3129"/>
              </a:lnSpc>
              <a:spcAft>
                <a:spcPts val="0"/>
              </a:spcAft>
              <a:defRPr sz="2702" b="0" i="0">
                <a:latin typeface="Arial" pitchFamily="34" charset="0"/>
                <a:cs typeface="Arial"/>
              </a:defRPr>
            </a:lvl1pPr>
            <a:lvl2pPr marL="769905" indent="-386081" algn="l">
              <a:buSzPct val="100000"/>
              <a:buFont typeface="Arial" pitchFamily="34" charset="0"/>
              <a:buChar char="–"/>
              <a:tabLst>
                <a:tab pos="1402084" algn="l"/>
              </a:tabLst>
              <a:defRPr sz="2276" i="0" baseline="0">
                <a:latin typeface="Arial" pitchFamily="34" charset="0"/>
                <a:cs typeface="Arial" pitchFamily="34" charset="0"/>
              </a:defRPr>
            </a:lvl2pPr>
            <a:lvl3pPr marL="1085994" indent="-300287">
              <a:buFont typeface="Arial" pitchFamily="34" charset="0"/>
              <a:buChar char="•"/>
              <a:defRPr sz="1707" baseline="0">
                <a:latin typeface="Arial" pitchFamily="34" charset="0"/>
              </a:defRPr>
            </a:lvl3pPr>
            <a:lvl4pPr marL="1424662" indent="-318349">
              <a:buFont typeface="Arial" pitchFamily="34" charset="0"/>
              <a:buChar char="–"/>
              <a:defRPr sz="1707" baseline="0">
                <a:latin typeface="Arial" pitchFamily="34" charset="0"/>
              </a:defRPr>
            </a:lvl4pPr>
            <a:lvl5pPr marL="939237" indent="-307058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991"/>
              <a:t>Xxxx</a:t>
            </a:r>
          </a:p>
          <a:p>
            <a:pPr lvl="2"/>
            <a:r>
              <a:rPr lang="nl-NL" sz="1991"/>
              <a:t>Xxx</a:t>
            </a:r>
          </a:p>
          <a:p>
            <a:pPr lvl="3"/>
            <a:r>
              <a:rPr lang="nl-NL" sz="1991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1596887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3" y="843460"/>
            <a:ext cx="12883036" cy="134628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399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9505952"/>
            <a:ext cx="17340263" cy="2476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3" y="8785226"/>
            <a:ext cx="1876414" cy="59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216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fr-F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6D89BF-F514-422A-9CA4-387F5F949ED3}" type="datetimeFigureOut">
              <a:rPr lang="fr-FR" smtClean="0"/>
              <a:t>13/07/2018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8229731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536002"/>
            <a:ext cx="17340263" cy="63488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40313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531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5365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536002"/>
            <a:ext cx="17340263" cy="63488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40313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531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1365371" y="2048000"/>
            <a:ext cx="8465325" cy="28672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7585" b="1">
                <a:solidFill>
                  <a:schemeClr val="bg1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0498497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" y="1536002"/>
            <a:ext cx="17340261" cy="63488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0240313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531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10985" y="7884799"/>
            <a:ext cx="5461500" cy="610640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2276">
                <a:solidFill>
                  <a:schemeClr val="bg1"/>
                </a:solidFill>
              </a:defRPr>
            </a:lvl1pPr>
            <a:lvl2pPr marL="650241" indent="0" algn="ctr">
              <a:buNone/>
              <a:defRPr sz="2844"/>
            </a:lvl2pPr>
            <a:lvl3pPr marL="1300483" indent="0" algn="ctr">
              <a:buNone/>
              <a:defRPr sz="2560"/>
            </a:lvl3pPr>
            <a:lvl4pPr marL="1950724" indent="0" algn="ctr">
              <a:buNone/>
              <a:defRPr sz="2276"/>
            </a:lvl4pPr>
            <a:lvl5pPr marL="2600965" indent="0" algn="ctr">
              <a:buNone/>
              <a:defRPr sz="2276"/>
            </a:lvl5pPr>
            <a:lvl6pPr marL="3251206" indent="0" algn="ctr">
              <a:buNone/>
              <a:defRPr sz="2276"/>
            </a:lvl6pPr>
            <a:lvl7pPr marL="3901448" indent="0" algn="ctr">
              <a:buNone/>
              <a:defRPr sz="2276"/>
            </a:lvl7pPr>
            <a:lvl8pPr marL="4551689" indent="0" algn="ctr">
              <a:buNone/>
              <a:defRPr sz="2276"/>
            </a:lvl8pPr>
            <a:lvl9pPr marL="5201930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10410985" y="6519463"/>
            <a:ext cx="1365375" cy="1365333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9750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4551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82" y="2321068"/>
            <a:ext cx="12561448" cy="6621865"/>
          </a:xfrm>
        </p:spPr>
        <p:txBody>
          <a:bodyPr/>
          <a:lstStyle>
            <a:lvl1pPr>
              <a:defRPr sz="3413"/>
            </a:lvl1pPr>
            <a:lvl2pPr>
              <a:defRPr sz="3034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1365372" y="1774934"/>
            <a:ext cx="12561448" cy="546133"/>
          </a:xfrm>
        </p:spPr>
        <p:txBody>
          <a:bodyPr anchor="t" anchorCtr="0"/>
          <a:lstStyle>
            <a:lvl1pPr marL="0" indent="0">
              <a:buNone/>
              <a:defRPr sz="2844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88108056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82" y="1774933"/>
            <a:ext cx="12561448" cy="716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3964310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10238426" y="2935467"/>
            <a:ext cx="5734575" cy="57344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5310" b="1">
                <a:solidFill>
                  <a:schemeClr val="bg1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81" y="1774933"/>
            <a:ext cx="8465325" cy="716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10410985" y="7884799"/>
            <a:ext cx="5461500" cy="610640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2276">
                <a:solidFill>
                  <a:schemeClr val="bg1"/>
                </a:solidFill>
              </a:defRPr>
            </a:lvl1pPr>
            <a:lvl2pPr marL="650241" indent="0" algn="ctr">
              <a:buNone/>
              <a:defRPr sz="2844"/>
            </a:lvl2pPr>
            <a:lvl3pPr marL="1300483" indent="0" algn="ctr">
              <a:buNone/>
              <a:defRPr sz="2560"/>
            </a:lvl3pPr>
            <a:lvl4pPr marL="1950724" indent="0" algn="ctr">
              <a:buNone/>
              <a:defRPr sz="2276"/>
            </a:lvl4pPr>
            <a:lvl5pPr marL="2600965" indent="0" algn="ctr">
              <a:buNone/>
              <a:defRPr sz="2276"/>
            </a:lvl5pPr>
            <a:lvl6pPr marL="3251206" indent="0" algn="ctr">
              <a:buNone/>
              <a:defRPr sz="2276"/>
            </a:lvl6pPr>
            <a:lvl7pPr marL="3901448" indent="0" algn="ctr">
              <a:buNone/>
              <a:defRPr sz="2276"/>
            </a:lvl7pPr>
            <a:lvl8pPr marL="4551689" indent="0" algn="ctr">
              <a:buNone/>
              <a:defRPr sz="2276"/>
            </a:lvl8pPr>
            <a:lvl9pPr marL="5201930" indent="0" algn="ctr">
              <a:buNone/>
              <a:defRPr sz="2276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59779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365373" y="546134"/>
            <a:ext cx="12561450" cy="955733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1365382" y="2321068"/>
            <a:ext cx="7101833" cy="66218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1365372" y="1774934"/>
            <a:ext cx="7101837" cy="546133"/>
          </a:xfrm>
        </p:spPr>
        <p:txBody>
          <a:bodyPr anchor="t" anchorCtr="0"/>
          <a:lstStyle>
            <a:lvl1pPr marL="0" indent="0">
              <a:buNone/>
              <a:defRPr sz="2844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8873056" y="2321068"/>
            <a:ext cx="7101833" cy="662186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8873050" y="1774934"/>
            <a:ext cx="7101837" cy="546133"/>
          </a:xfrm>
        </p:spPr>
        <p:txBody>
          <a:bodyPr anchor="t" anchorCtr="0"/>
          <a:lstStyle>
            <a:lvl1pPr marL="0" indent="0">
              <a:buNone/>
              <a:defRPr sz="2844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54114552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65375" y="1501867"/>
            <a:ext cx="7099950" cy="3003733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1365376" y="546135"/>
            <a:ext cx="12561448" cy="955731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8874938" y="1501867"/>
            <a:ext cx="7099950" cy="3003733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1365381" y="5120000"/>
            <a:ext cx="7099945" cy="3822933"/>
          </a:xfrm>
        </p:spPr>
        <p:txBody>
          <a:bodyPr/>
          <a:lstStyle>
            <a:lvl1pPr>
              <a:defRPr sz="2465"/>
            </a:lvl1pPr>
            <a:lvl2pPr>
              <a:defRPr sz="2465"/>
            </a:lvl2pPr>
            <a:lvl3pPr>
              <a:defRPr sz="2465"/>
            </a:lvl3pPr>
            <a:lvl4pPr>
              <a:defRPr sz="2465"/>
            </a:lvl4pPr>
            <a:lvl5pPr>
              <a:defRPr sz="2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1365371" y="4642133"/>
            <a:ext cx="7099950" cy="477867"/>
          </a:xfrm>
        </p:spPr>
        <p:txBody>
          <a:bodyPr anchor="t" anchorCtr="0"/>
          <a:lstStyle>
            <a:lvl1pPr marL="0" indent="0">
              <a:buNone/>
              <a:defRPr sz="2465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8874948" y="5120000"/>
            <a:ext cx="7099945" cy="3822933"/>
          </a:xfrm>
        </p:spPr>
        <p:txBody>
          <a:bodyPr/>
          <a:lstStyle>
            <a:lvl1pPr>
              <a:defRPr sz="2465"/>
            </a:lvl1pPr>
            <a:lvl2pPr>
              <a:defRPr sz="2465"/>
            </a:lvl2pPr>
            <a:lvl3pPr>
              <a:defRPr sz="2465"/>
            </a:lvl3pPr>
            <a:lvl4pPr>
              <a:defRPr sz="2465"/>
            </a:lvl4pPr>
            <a:lvl5pPr>
              <a:defRPr sz="246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8874938" y="4642133"/>
            <a:ext cx="7099950" cy="477867"/>
          </a:xfrm>
        </p:spPr>
        <p:txBody>
          <a:bodyPr anchor="t" anchorCtr="0"/>
          <a:lstStyle>
            <a:lvl1pPr marL="0" indent="0">
              <a:buNone/>
              <a:defRPr sz="2465" b="1">
                <a:solidFill>
                  <a:schemeClr val="tx2"/>
                </a:solidFill>
              </a:defRPr>
            </a:lvl1pPr>
            <a:lvl2pPr marL="650241" indent="0">
              <a:buNone/>
              <a:defRPr sz="2844" b="1"/>
            </a:lvl2pPr>
            <a:lvl3pPr marL="1300483" indent="0">
              <a:buNone/>
              <a:defRPr sz="2560" b="1"/>
            </a:lvl3pPr>
            <a:lvl4pPr marL="1950724" indent="0">
              <a:buNone/>
              <a:defRPr sz="2276" b="1"/>
            </a:lvl4pPr>
            <a:lvl5pPr marL="2600965" indent="0">
              <a:buNone/>
              <a:defRPr sz="2276" b="1"/>
            </a:lvl5pPr>
            <a:lvl6pPr marL="3251206" indent="0">
              <a:buNone/>
              <a:defRPr sz="2276" b="1"/>
            </a:lvl6pPr>
            <a:lvl7pPr marL="3901448" indent="0">
              <a:buNone/>
              <a:defRPr sz="2276" b="1"/>
            </a:lvl7pPr>
            <a:lvl8pPr marL="4551689" indent="0">
              <a:buNone/>
              <a:defRPr sz="2276" b="1"/>
            </a:lvl8pPr>
            <a:lvl9pPr marL="5201930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0029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541310"/>
            <a:ext cx="17340263" cy="6357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8" y="2116263"/>
            <a:ext cx="14609511" cy="4778667"/>
          </a:xfrm>
        </p:spPr>
        <p:txBody>
          <a:bodyPr anchor="t" anchorCtr="0"/>
          <a:lstStyle>
            <a:lvl1pPr>
              <a:lnSpc>
                <a:spcPct val="105000"/>
              </a:lnSpc>
              <a:defRPr sz="5689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 to Docker Containers for Oracle professionals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63217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541310"/>
            <a:ext cx="17340263" cy="6357902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8" y="2116265"/>
            <a:ext cx="14609511" cy="3686400"/>
          </a:xfrm>
        </p:spPr>
        <p:txBody>
          <a:bodyPr anchor="t" anchorCtr="0"/>
          <a:lstStyle>
            <a:lvl1pPr>
              <a:lnSpc>
                <a:spcPct val="105000"/>
              </a:lnSpc>
              <a:defRPr sz="5689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Intro to Docker Containers for Oracle professionals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13107600" y="5871005"/>
            <a:ext cx="2867288" cy="28672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8837" y="204800"/>
            <a:ext cx="5462183" cy="123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72119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36000"/>
            <a:ext cx="17340263" cy="66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6" y="546135"/>
            <a:ext cx="12561448" cy="955731"/>
          </a:xfrm>
        </p:spPr>
        <p:txBody>
          <a:bodyPr anchor="ctr" anchorCtr="0"/>
          <a:lstStyle>
            <a:lvl1pPr>
              <a:defRPr sz="4551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75" y="1706670"/>
            <a:ext cx="7099950" cy="6451198"/>
          </a:xfrm>
        </p:spPr>
        <p:txBody>
          <a:bodyPr/>
          <a:lstStyle>
            <a:lvl1pPr>
              <a:defRPr sz="2844">
                <a:solidFill>
                  <a:schemeClr val="bg1"/>
                </a:solidFill>
              </a:defRPr>
            </a:lvl1pPr>
            <a:lvl2pPr>
              <a:defRPr sz="2844">
                <a:solidFill>
                  <a:schemeClr val="bg1"/>
                </a:solidFill>
              </a:defRPr>
            </a:lvl2pPr>
            <a:lvl3pPr>
              <a:defRPr sz="2844">
                <a:solidFill>
                  <a:schemeClr val="bg1"/>
                </a:solidFill>
              </a:defRPr>
            </a:lvl3pPr>
            <a:lvl4pPr>
              <a:defRPr sz="2844">
                <a:solidFill>
                  <a:schemeClr val="bg1"/>
                </a:solidFill>
              </a:defRPr>
            </a:lvl4pPr>
            <a:lvl5pPr>
              <a:defRPr sz="2844">
                <a:solidFill>
                  <a:schemeClr val="bg1"/>
                </a:solidFill>
              </a:defRPr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806669" y="1536002"/>
            <a:ext cx="8533594" cy="6656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07229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8806669" y="1536000"/>
            <a:ext cx="8533594" cy="665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536000"/>
            <a:ext cx="8806669" cy="66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6" y="546135"/>
            <a:ext cx="12561448" cy="955731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75" y="1706670"/>
            <a:ext cx="7099950" cy="6451198"/>
          </a:xfrm>
        </p:spPr>
        <p:txBody>
          <a:bodyPr/>
          <a:lstStyle>
            <a:lvl1pPr>
              <a:defRPr sz="2844">
                <a:solidFill>
                  <a:schemeClr val="bg1"/>
                </a:solidFill>
              </a:defRPr>
            </a:lvl1pPr>
            <a:lvl2pPr>
              <a:defRPr sz="2844">
                <a:solidFill>
                  <a:schemeClr val="bg1"/>
                </a:solidFill>
              </a:defRPr>
            </a:lvl2pPr>
            <a:lvl3pPr>
              <a:defRPr sz="2844">
                <a:solidFill>
                  <a:schemeClr val="bg1"/>
                </a:solidFill>
              </a:defRPr>
            </a:lvl3pPr>
            <a:lvl4pPr>
              <a:defRPr sz="2844">
                <a:solidFill>
                  <a:schemeClr val="bg1"/>
                </a:solidFill>
              </a:defRPr>
            </a:lvl4pPr>
            <a:lvl5pPr>
              <a:defRPr sz="2844">
                <a:solidFill>
                  <a:schemeClr val="bg1"/>
                </a:solidFill>
              </a:defRPr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8806669" y="1536002"/>
            <a:ext cx="8533594" cy="6656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9936145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541306"/>
            <a:ext cx="17340263" cy="6656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4551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365376" y="546135"/>
            <a:ext cx="12561448" cy="955731"/>
          </a:xfrm>
        </p:spPr>
        <p:txBody>
          <a:bodyPr anchor="ctr" anchorCtr="0"/>
          <a:lstStyle>
            <a:lvl1pPr>
              <a:defRPr sz="3413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5371" y="1706670"/>
            <a:ext cx="11264344" cy="6451198"/>
          </a:xfrm>
        </p:spPr>
        <p:txBody>
          <a:bodyPr/>
          <a:lstStyle>
            <a:lvl1pPr>
              <a:defRPr sz="2844">
                <a:solidFill>
                  <a:schemeClr val="bg1"/>
                </a:solidFill>
              </a:defRPr>
            </a:lvl1pPr>
            <a:lvl2pPr>
              <a:defRPr sz="2844">
                <a:solidFill>
                  <a:schemeClr val="bg1"/>
                </a:solidFill>
              </a:defRPr>
            </a:lvl2pPr>
            <a:lvl3pPr>
              <a:defRPr sz="2844">
                <a:solidFill>
                  <a:schemeClr val="bg1"/>
                </a:solidFill>
              </a:defRPr>
            </a:lvl3pPr>
            <a:lvl4pPr>
              <a:defRPr sz="2844">
                <a:solidFill>
                  <a:schemeClr val="bg1"/>
                </a:solidFill>
              </a:defRPr>
            </a:lvl4pPr>
            <a:lvl5pPr>
              <a:defRPr sz="2844">
                <a:solidFill>
                  <a:schemeClr val="bg1"/>
                </a:solidFill>
              </a:defRPr>
            </a:lvl5pPr>
            <a:lvl6pPr>
              <a:defRPr sz="2844"/>
            </a:lvl6pPr>
            <a:lvl7pPr>
              <a:defRPr sz="2844"/>
            </a:lvl7pPr>
            <a:lvl8pPr>
              <a:defRPr sz="2844"/>
            </a:lvl8pPr>
            <a:lvl9pPr>
              <a:defRPr sz="284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12971063" y="1536002"/>
            <a:ext cx="4369200" cy="6656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53923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1365373" y="546134"/>
            <a:ext cx="12561450" cy="955733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536002"/>
            <a:ext cx="17340263" cy="6656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3793"/>
              </a:lnSpc>
              <a:spcBef>
                <a:spcPts val="0"/>
              </a:spcBef>
              <a:buNone/>
              <a:defRPr sz="265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41" indent="0">
              <a:buNone/>
              <a:defRPr sz="3982"/>
            </a:lvl2pPr>
            <a:lvl3pPr marL="1300483" indent="0">
              <a:buNone/>
              <a:defRPr sz="3413"/>
            </a:lvl3pPr>
            <a:lvl4pPr marL="1950724" indent="0">
              <a:buNone/>
              <a:defRPr sz="2844"/>
            </a:lvl4pPr>
            <a:lvl5pPr marL="2600965" indent="0">
              <a:buNone/>
              <a:defRPr sz="2844"/>
            </a:lvl5pPr>
            <a:lvl6pPr marL="3251206" indent="0">
              <a:buNone/>
              <a:defRPr sz="2844"/>
            </a:lvl6pPr>
            <a:lvl7pPr marL="3901448" indent="0">
              <a:buNone/>
              <a:defRPr sz="2844"/>
            </a:lvl7pPr>
            <a:lvl8pPr marL="4551689" indent="0">
              <a:buNone/>
              <a:defRPr sz="2844"/>
            </a:lvl8pPr>
            <a:lvl9pPr marL="5201930" indent="0">
              <a:buNone/>
              <a:defRPr sz="284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590750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35589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551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413"/>
            </a:lvl1pPr>
            <a:lvl2pPr>
              <a:defRPr sz="3034"/>
            </a:lvl2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787224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 to Docker Containers for Oracle professionals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82900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3982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383822" indent="-383822">
              <a:lnSpc>
                <a:spcPts val="3129"/>
              </a:lnSpc>
              <a:spcAft>
                <a:spcPts val="0"/>
              </a:spcAft>
              <a:defRPr sz="2702" b="0" i="0">
                <a:latin typeface="Arial" pitchFamily="34" charset="0"/>
                <a:cs typeface="Arial"/>
              </a:defRPr>
            </a:lvl1pPr>
            <a:lvl2pPr marL="769905" indent="-386081" algn="l">
              <a:buSzPct val="100000"/>
              <a:buFont typeface="Arial" pitchFamily="34" charset="0"/>
              <a:buChar char="–"/>
              <a:tabLst>
                <a:tab pos="1402084" algn="l"/>
              </a:tabLst>
              <a:defRPr sz="2276" i="0" baseline="0">
                <a:latin typeface="Arial" pitchFamily="34" charset="0"/>
                <a:cs typeface="Arial" pitchFamily="34" charset="0"/>
              </a:defRPr>
            </a:lvl2pPr>
            <a:lvl3pPr marL="1085994" indent="-300287">
              <a:buFont typeface="Arial" pitchFamily="34" charset="0"/>
              <a:buChar char="•"/>
              <a:defRPr sz="1707" baseline="0">
                <a:latin typeface="Arial" pitchFamily="34" charset="0"/>
              </a:defRPr>
            </a:lvl3pPr>
            <a:lvl4pPr marL="1424662" indent="-318349">
              <a:buFont typeface="Arial" pitchFamily="34" charset="0"/>
              <a:buChar char="–"/>
              <a:defRPr sz="1707" baseline="0">
                <a:latin typeface="Arial" pitchFamily="34" charset="0"/>
              </a:defRPr>
            </a:lvl4pPr>
            <a:lvl5pPr marL="939237" indent="-307058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991"/>
              <a:t>Xxxx</a:t>
            </a:r>
          </a:p>
          <a:p>
            <a:pPr lvl="2"/>
            <a:r>
              <a:rPr lang="nl-NL" sz="1991"/>
              <a:t>Xxx</a:t>
            </a:r>
          </a:p>
          <a:p>
            <a:pPr lvl="3"/>
            <a:r>
              <a:rPr lang="nl-NL" sz="1991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312418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image" Target="../media/image2.png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67.xml"/><Relationship Id="rId21" Type="http://schemas.openxmlformats.org/officeDocument/2006/relationships/image" Target="../media/image17.jpg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slideLayout" Target="../slideLayouts/slideLayout81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19" Type="http://schemas.openxmlformats.org/officeDocument/2006/relationships/image" Target="../media/image15.png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9.xml"/><Relationship Id="rId13" Type="http://schemas.openxmlformats.org/officeDocument/2006/relationships/slideLayout" Target="../slideLayouts/slideLayout94.xml"/><Relationship Id="rId18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4.xml"/><Relationship Id="rId21" Type="http://schemas.openxmlformats.org/officeDocument/2006/relationships/image" Target="../media/image16.png"/><Relationship Id="rId7" Type="http://schemas.openxmlformats.org/officeDocument/2006/relationships/slideLayout" Target="../slideLayouts/slideLayout88.xml"/><Relationship Id="rId12" Type="http://schemas.openxmlformats.org/officeDocument/2006/relationships/slideLayout" Target="../slideLayouts/slideLayout93.xml"/><Relationship Id="rId17" Type="http://schemas.openxmlformats.org/officeDocument/2006/relationships/slideLayout" Target="../slideLayouts/slideLayout98.xml"/><Relationship Id="rId2" Type="http://schemas.openxmlformats.org/officeDocument/2006/relationships/slideLayout" Target="../slideLayouts/slideLayout83.xml"/><Relationship Id="rId16" Type="http://schemas.openxmlformats.org/officeDocument/2006/relationships/slideLayout" Target="../slideLayouts/slideLayout97.xml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7.xml"/><Relationship Id="rId11" Type="http://schemas.openxmlformats.org/officeDocument/2006/relationships/slideLayout" Target="../slideLayouts/slideLayout92.xml"/><Relationship Id="rId5" Type="http://schemas.openxmlformats.org/officeDocument/2006/relationships/slideLayout" Target="../slideLayouts/slideLayout86.xml"/><Relationship Id="rId1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9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14" Type="http://schemas.openxmlformats.org/officeDocument/2006/relationships/slideLayout" Target="../slideLayouts/slideLayout95.xml"/><Relationship Id="rId22" Type="http://schemas.openxmlformats.org/officeDocument/2006/relationships/image" Target="../media/image17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7" r:id="rId61"/>
    <p:sldLayoutId id="2147483899" r:id="rId62"/>
    <p:sldLayoutId id="2147483900" r:id="rId63"/>
    <p:sldLayoutId id="2147483901" r:id="rId64"/>
  </p:sldLayoutIdLst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750" y="682666"/>
            <a:ext cx="2387176" cy="543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5373" y="546134"/>
            <a:ext cx="12561450" cy="955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382" y="1774933"/>
            <a:ext cx="12561448" cy="71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99950" y="9489067"/>
            <a:ext cx="2321138" cy="20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38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7/13/2018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1088" y="9489067"/>
            <a:ext cx="6144188" cy="20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138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50 </a:t>
            </a:r>
            <a:r>
              <a:rPr lang="nl-NL" dirty="0" err="1"/>
              <a:t>Shades</a:t>
            </a:r>
            <a:r>
              <a:rPr lang="nl-NL" dirty="0"/>
              <a:t> of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01813" y="9489067"/>
            <a:ext cx="273075" cy="20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138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633544" y="9489067"/>
            <a:ext cx="0" cy="1706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30643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3" r:id="rId1"/>
    <p:sldLayoutId id="2147483904" r:id="rId2"/>
    <p:sldLayoutId id="2147483905" r:id="rId3"/>
    <p:sldLayoutId id="2147483906" r:id="rId4"/>
    <p:sldLayoutId id="2147483907" r:id="rId5"/>
    <p:sldLayoutId id="2147483908" r:id="rId6"/>
    <p:sldLayoutId id="2147483909" r:id="rId7"/>
    <p:sldLayoutId id="2147483910" r:id="rId8"/>
    <p:sldLayoutId id="2147483911" r:id="rId9"/>
    <p:sldLayoutId id="2147483912" r:id="rId10"/>
    <p:sldLayoutId id="2147483913" r:id="rId11"/>
    <p:sldLayoutId id="2147483914" r:id="rId12"/>
    <p:sldLayoutId id="2147483915" r:id="rId13"/>
    <p:sldLayoutId id="2147483916" r:id="rId14"/>
    <p:sldLayoutId id="2147483917" r:id="rId15"/>
    <p:sldLayoutId id="2147483918" r:id="rId16"/>
    <p:sldLayoutId id="2147483919" r:id="rId17"/>
  </p:sldLayoutIdLst>
  <p:hf hdr="0" dt="0"/>
  <p:txStyles>
    <p:titleStyle>
      <a:lvl1pPr algn="l" defTabSz="1300483" rtl="0" eaLnBrk="1" latinLnBrk="0" hangingPunct="1">
        <a:lnSpc>
          <a:spcPct val="85000"/>
        </a:lnSpc>
        <a:spcBef>
          <a:spcPct val="0"/>
        </a:spcBef>
        <a:buNone/>
        <a:defRPr sz="3413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1334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82668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2pPr>
      <a:lvl3pPr marL="1024002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1365336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1706670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327" indent="-325121" algn="l" defTabSz="130048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568" indent="-325121" algn="l" defTabSz="130048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810" indent="-325121" algn="l" defTabSz="130048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7051" indent="-325121" algn="l" defTabSz="130048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1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3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4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5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6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8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9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30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3750" y="682666"/>
            <a:ext cx="2387176" cy="5433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418365"/>
            <a:ext cx="17340263" cy="335235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65373" y="546134"/>
            <a:ext cx="12561450" cy="955733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5382" y="1774933"/>
            <a:ext cx="12561448" cy="716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099950" y="9489067"/>
            <a:ext cx="2321138" cy="20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1138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421088" y="9489067"/>
            <a:ext cx="6144188" cy="20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138">
                <a:solidFill>
                  <a:schemeClr val="bg1"/>
                </a:solidFill>
              </a:defRPr>
            </a:lvl1pPr>
          </a:lstStyle>
          <a:p>
            <a:r>
              <a:rPr lang="en-US"/>
              <a:t>Intro to Docker Containers for Oracle professionals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701813" y="9489067"/>
            <a:ext cx="273075" cy="204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1138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633544" y="9489067"/>
            <a:ext cx="0" cy="170667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367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1" r:id="rId1"/>
    <p:sldLayoutId id="2147483922" r:id="rId2"/>
    <p:sldLayoutId id="2147483923" r:id="rId3"/>
    <p:sldLayoutId id="2147483924" r:id="rId4"/>
    <p:sldLayoutId id="2147483925" r:id="rId5"/>
    <p:sldLayoutId id="2147483926" r:id="rId6"/>
    <p:sldLayoutId id="2147483927" r:id="rId7"/>
    <p:sldLayoutId id="2147483928" r:id="rId8"/>
    <p:sldLayoutId id="2147483929" r:id="rId9"/>
    <p:sldLayoutId id="2147483930" r:id="rId10"/>
    <p:sldLayoutId id="2147483931" r:id="rId11"/>
    <p:sldLayoutId id="2147483932" r:id="rId12"/>
    <p:sldLayoutId id="2147483933" r:id="rId13"/>
    <p:sldLayoutId id="2147483934" r:id="rId14"/>
    <p:sldLayoutId id="2147483935" r:id="rId15"/>
    <p:sldLayoutId id="2147483936" r:id="rId16"/>
    <p:sldLayoutId id="2147483937" r:id="rId17"/>
    <p:sldLayoutId id="2147483938" r:id="rId18"/>
  </p:sldLayoutIdLst>
  <p:hf hdr="0" dt="0"/>
  <p:txStyles>
    <p:titleStyle>
      <a:lvl1pPr algn="l" defTabSz="1300483" rtl="0" eaLnBrk="1" latinLnBrk="0" hangingPunct="1">
        <a:lnSpc>
          <a:spcPct val="85000"/>
        </a:lnSpc>
        <a:spcBef>
          <a:spcPct val="0"/>
        </a:spcBef>
        <a:buNone/>
        <a:defRPr sz="3413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1334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1pPr>
      <a:lvl2pPr marL="682668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2pPr>
      <a:lvl3pPr marL="1024002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3pPr>
      <a:lvl4pPr marL="1365336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4pPr>
      <a:lvl5pPr marL="1706670" indent="-341334" algn="l" defTabSz="1300483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844" kern="1200">
          <a:solidFill>
            <a:schemeClr val="tx1"/>
          </a:solidFill>
          <a:latin typeface="+mn-lt"/>
          <a:ea typeface="+mn-ea"/>
          <a:cs typeface="+mn-cs"/>
        </a:defRPr>
      </a:lvl5pPr>
      <a:lvl6pPr marL="3576327" indent="-325121" algn="l" defTabSz="130048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4226568" indent="-325121" algn="l" defTabSz="130048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876810" indent="-325121" algn="l" defTabSz="130048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527051" indent="-325121" algn="l" defTabSz="1300483" rtl="0" eaLnBrk="1" latinLnBrk="0" hangingPunct="1">
        <a:lnSpc>
          <a:spcPct val="90000"/>
        </a:lnSpc>
        <a:spcBef>
          <a:spcPts val="711"/>
        </a:spcBef>
        <a:buFont typeface="Arial" panose="020B0604020202020204" pitchFamily="34" charset="0"/>
        <a:buChar char="•"/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41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83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724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65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206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448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89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930" algn="l" defTabSz="1300483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www.google.com/intl/en/chrome/demo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64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6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8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78.png"/><Relationship Id="rId11" Type="http://schemas.openxmlformats.org/officeDocument/2006/relationships/hyperlink" Target="http://scs.ryerson.ca/~aharley/vis/conv/" TargetMode="External"/><Relationship Id="rId5" Type="http://schemas.openxmlformats.org/officeDocument/2006/relationships/image" Target="../media/image77.png"/><Relationship Id="rId10" Type="http://schemas.openxmlformats.org/officeDocument/2006/relationships/image" Target="../media/image81.png"/><Relationship Id="rId4" Type="http://schemas.openxmlformats.org/officeDocument/2006/relationships/image" Target="../media/image76.png"/><Relationship Id="rId9" Type="http://schemas.openxmlformats.org/officeDocument/2006/relationships/hyperlink" Target="https://www.cybercontrols.org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iexperiments.withgoogle.com/quick-draw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microsoft.com/office/2007/relationships/hdphoto" Target="../media/hdphoto2.wdp"/><Relationship Id="rId7" Type="http://schemas.openxmlformats.org/officeDocument/2006/relationships/image" Target="../media/image92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64.xml"/><Relationship Id="rId6" Type="http://schemas.microsoft.com/office/2007/relationships/hdphoto" Target="../media/hdphoto3.wdp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69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0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nbviewer.jupyter.org/github/lucasjellema/devoxx17-intro-machine-learning/blob/master/LinearRegression.ipynb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9.xml"/><Relationship Id="rId4" Type="http://schemas.openxmlformats.org/officeDocument/2006/relationships/image" Target="../media/image3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8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tech17.ukoug.org/agenda" TargetMode="External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1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10" Type="http://schemas.openxmlformats.org/officeDocument/2006/relationships/image" Target="../media/image39.jpeg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8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8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8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8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0.png"/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labs.oracle.com/pls/apex/f?p=labs:49:::::P49_PROJECT_ID:7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53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eg"/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2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4.xml"/><Relationship Id="rId5" Type="http://schemas.openxmlformats.org/officeDocument/2006/relationships/image" Target="../media/image159.jpeg"/><Relationship Id="rId4" Type="http://schemas.openxmlformats.org/officeDocument/2006/relationships/image" Target="../media/image2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oracle.com/technetwork/database/bigdata-appliance/oracle-bigdatalite-2104726.html" TargetMode="External"/><Relationship Id="rId13" Type="http://schemas.openxmlformats.org/officeDocument/2006/relationships/image" Target="../media/image160.png"/><Relationship Id="rId3" Type="http://schemas.openxmlformats.org/officeDocument/2006/relationships/image" Target="../media/image158.jpeg"/><Relationship Id="rId7" Type="http://schemas.openxmlformats.org/officeDocument/2006/relationships/hyperlink" Target="https://www.katacoda.com/courses/tensorflow" TargetMode="External"/><Relationship Id="rId12" Type="http://schemas.openxmlformats.org/officeDocument/2006/relationships/hyperlink" Target="https://www.edx.org/course/machine-learning-columbiax-csmm-102x-0" TargetMode="External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6" Type="http://schemas.openxmlformats.org/officeDocument/2006/relationships/hyperlink" Target="https://databricks.com/try-databricks" TargetMode="External"/><Relationship Id="rId11" Type="http://schemas.openxmlformats.org/officeDocument/2006/relationships/hyperlink" Target="https://www.coursera.org/learn/machine-learning#%20" TargetMode="External"/><Relationship Id="rId5" Type="http://schemas.openxmlformats.org/officeDocument/2006/relationships/hyperlink" Target="https://hortonworks.com/products/sandbox/" TargetMode="External"/><Relationship Id="rId15" Type="http://schemas.openxmlformats.org/officeDocument/2006/relationships/image" Target="../media/image162.jpeg"/><Relationship Id="rId10" Type="http://schemas.openxmlformats.org/officeDocument/2006/relationships/hyperlink" Target="https://www.udacity.com/course/intro-to-machine-learning--ud120" TargetMode="External"/><Relationship Id="rId4" Type="http://schemas.openxmlformats.org/officeDocument/2006/relationships/hyperlink" Target="https://technology.amis.nl/2017/05/06/the-hello-world-of-machine-learning-with-python-pandas-jupyter-doing-iris-classification-based-on-quintessential-set-of-flower-data/" TargetMode="External"/><Relationship Id="rId9" Type="http://schemas.openxmlformats.org/officeDocument/2006/relationships/hyperlink" Target="http://www.oracle.com/technetwork/middleware/oracle-data-visualization/downloads/oracle-data-visualization-desktop-2938957.html" TargetMode="External"/><Relationship Id="rId14" Type="http://schemas.openxmlformats.org/officeDocument/2006/relationships/image" Target="../media/image161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59.jpeg"/><Relationship Id="rId3" Type="http://schemas.openxmlformats.org/officeDocument/2006/relationships/image" Target="../media/image163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hyperlink" Target="https://github.com/AMIS-Services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157.jpeg"/><Relationship Id="rId4" Type="http://schemas.openxmlformats.org/officeDocument/2006/relationships/image" Target="../media/image159.jpe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82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10" Type="http://schemas.openxmlformats.org/officeDocument/2006/relationships/image" Target="../media/image20.png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176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jpeg"/><Relationship Id="rId7" Type="http://schemas.openxmlformats.org/officeDocument/2006/relationships/image" Target="../media/image181.png"/><Relationship Id="rId12" Type="http://schemas.openxmlformats.org/officeDocument/2006/relationships/image" Target="../media/image185.png"/><Relationship Id="rId2" Type="http://schemas.openxmlformats.org/officeDocument/2006/relationships/hyperlink" Target="https://github.com/AMIS-Services" TargetMode="Externa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80.png"/><Relationship Id="rId11" Type="http://schemas.openxmlformats.org/officeDocument/2006/relationships/image" Target="../media/image169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ch.tv/videos/179940629" TargetMode="External"/><Relationship Id="rId7" Type="http://schemas.openxmlformats.org/officeDocument/2006/relationships/image" Target="../media/image20.png"/><Relationship Id="rId2" Type="http://schemas.openxmlformats.org/officeDocument/2006/relationships/hyperlink" Target="https://www.youtube.com/watch?v=RJudqel8DVA" TargetMode="External"/><Relationship Id="rId1" Type="http://schemas.openxmlformats.org/officeDocument/2006/relationships/slideLayout" Target="../slideLayouts/slideLayout64.xml"/><Relationship Id="rId6" Type="http://schemas.openxmlformats.org/officeDocument/2006/relationships/hyperlink" Target="https://www.katacoda.com/courses/tensorflow" TargetMode="External"/><Relationship Id="rId5" Type="http://schemas.openxmlformats.org/officeDocument/2006/relationships/hyperlink" Target="https://www.youtube.com/watch?v=vq2nnJ4g6N0" TargetMode="External"/><Relationship Id="rId4" Type="http://schemas.openxmlformats.org/officeDocument/2006/relationships/hyperlink" Target="https://github.com/sunilmallya/dl-twitch-serie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22457" y="1536002"/>
            <a:ext cx="17339733" cy="63488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dirty="0"/>
              <a:t>The Art of Intelligence</a:t>
            </a:r>
            <a:br>
              <a:rPr lang="en-US" sz="5400" dirty="0"/>
            </a:br>
            <a:br>
              <a:rPr lang="en-US" sz="5400" b="0" dirty="0"/>
            </a:br>
            <a:r>
              <a:rPr lang="en-US" sz="5400" b="0" dirty="0"/>
              <a:t>A Practical Introduction </a:t>
            </a:r>
            <a:br>
              <a:rPr lang="en-US" sz="5400" b="0" dirty="0"/>
            </a:br>
            <a:r>
              <a:rPr lang="en-US" sz="5400" b="0" dirty="0"/>
              <a:t>Machine Learning</a:t>
            </a:r>
            <a:br>
              <a:rPr lang="en-US" dirty="0"/>
            </a:br>
            <a:endParaRPr lang="nl-NL" sz="4551" b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10924900" y="9488688"/>
            <a:ext cx="6144165" cy="204705"/>
          </a:xfrm>
        </p:spPr>
        <p:txBody>
          <a:bodyPr/>
          <a:lstStyle/>
          <a:p>
            <a:pPr defTabSz="1300483"/>
            <a:r>
              <a:rPr lang="en-US">
                <a:solidFill>
                  <a:srgbClr val="FFFFFF"/>
                </a:solidFill>
                <a:latin typeface="Arial" panose="020B0604020202020204"/>
              </a:rPr>
              <a:t>50 Shades of Data</a:t>
            </a:r>
            <a:endParaRPr lang="nl-NL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17069065" y="9488688"/>
            <a:ext cx="270933" cy="204705"/>
          </a:xfrm>
        </p:spPr>
        <p:txBody>
          <a:bodyPr/>
          <a:lstStyle/>
          <a:p>
            <a:pPr defTabSz="1300483"/>
            <a:fld id="{14F1411D-0280-154F-AEAC-4C20B7AA46B2}" type="slidenum">
              <a:rPr lang="nl-NL">
                <a:solidFill>
                  <a:srgbClr val="FFFFFF"/>
                </a:solidFill>
                <a:latin typeface="Arial" panose="020B0604020202020204"/>
              </a:rPr>
              <a:pPr defTabSz="1300483"/>
              <a:t>1</a:t>
            </a:fld>
            <a:endParaRPr lang="nl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365595" y="8086736"/>
            <a:ext cx="4059701" cy="75866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1300483"/>
            <a:r>
              <a:rPr lang="en-US" sz="2465" dirty="0">
                <a:solidFill>
                  <a:srgbClr val="000000"/>
                </a:solidFill>
                <a:latin typeface="Arial" panose="020B0604020202020204"/>
              </a:rPr>
              <a:t>Lucas Jellema, CTO of AMIS</a:t>
            </a:r>
          </a:p>
          <a:p>
            <a:pPr defTabSz="1300483"/>
            <a:r>
              <a:rPr lang="en-US" sz="2465" dirty="0" err="1">
                <a:solidFill>
                  <a:srgbClr val="000000"/>
                </a:solidFill>
                <a:latin typeface="Arial" panose="020B0604020202020204"/>
              </a:rPr>
              <a:t>ODevC</a:t>
            </a:r>
            <a:r>
              <a:rPr lang="en-US" sz="2465" dirty="0">
                <a:solidFill>
                  <a:srgbClr val="000000"/>
                </a:solidFill>
                <a:latin typeface="Arial" panose="020B0604020202020204"/>
              </a:rPr>
              <a:t> Yatra, July 2018</a:t>
            </a:r>
            <a:endParaRPr lang="nl-NL" sz="2465" dirty="0" err="1">
              <a:solidFill>
                <a:srgbClr val="000000"/>
              </a:solidFill>
              <a:latin typeface="Arial" panose="020B0604020202020204"/>
            </a:endParaRPr>
          </a:p>
        </p:txBody>
      </p:sp>
      <p:pic>
        <p:nvPicPr>
          <p:cNvPr id="1028" name="Picture 4" descr="http://odevcyatra.in/wp-content/uploads/2018/03/Logo1.png">
            <a:extLst>
              <a:ext uri="{FF2B5EF4-FFF2-40B4-BE49-F238E27FC236}">
                <a16:creationId xmlns:a16="http://schemas.microsoft.com/office/drawing/2014/main" id="{A45BFE41-5637-4E49-ABB8-684982EB0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6981" y="57779"/>
            <a:ext cx="2740562" cy="1477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A2198B17-186B-4E14-A5CD-A0B0F191DEE1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2" name="Picture 2">
            <a:extLst>
              <a:ext uri="{FF2B5EF4-FFF2-40B4-BE49-F238E27FC236}">
                <a16:creationId xmlns:a16="http://schemas.microsoft.com/office/drawing/2014/main" id="{2E0D0A7E-4630-40BA-8059-C2F892628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029" y="4200940"/>
            <a:ext cx="5354443" cy="3572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2144" y="3890913"/>
            <a:ext cx="14955977" cy="1290587"/>
          </a:xfrm>
        </p:spPr>
        <p:txBody>
          <a:bodyPr/>
          <a:lstStyle/>
          <a:p>
            <a:r>
              <a:rPr lang="en-US" sz="13800" dirty="0"/>
              <a:t>X = [x</a:t>
            </a:r>
            <a:r>
              <a:rPr lang="en-US" sz="13800" baseline="-25000" dirty="0"/>
              <a:t>1</a:t>
            </a:r>
            <a:r>
              <a:rPr lang="en-US" sz="13800" dirty="0"/>
              <a:t>,x</a:t>
            </a:r>
            <a:r>
              <a:rPr lang="en-US" sz="13800" baseline="-25000" dirty="0"/>
              <a:t>2</a:t>
            </a:r>
            <a:r>
              <a:rPr lang="en-US" sz="13800" dirty="0"/>
              <a:t>,x</a:t>
            </a:r>
            <a:r>
              <a:rPr lang="en-US" sz="13800" baseline="-25000" dirty="0"/>
              <a:t>3</a:t>
            </a:r>
            <a:r>
              <a:rPr lang="en-US" sz="13800" dirty="0"/>
              <a:t>,…,</a:t>
            </a:r>
            <a:r>
              <a:rPr lang="en-US" sz="13800" dirty="0" err="1"/>
              <a:t>x</a:t>
            </a:r>
            <a:r>
              <a:rPr lang="en-US" sz="13800" baseline="-25000" dirty="0" err="1"/>
              <a:t>n</a:t>
            </a:r>
            <a:r>
              <a:rPr lang="en-US" sz="13800" dirty="0"/>
              <a:t>]</a:t>
            </a:r>
            <a:endParaRPr lang="nl-NL" sz="138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4923" y="174489"/>
            <a:ext cx="3810000" cy="3562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2334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102" y="3205128"/>
            <a:ext cx="9281964" cy="61574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210" y="144885"/>
            <a:ext cx="7879763" cy="2743438"/>
          </a:xfrm>
          <a:prstGeom prst="rect">
            <a:avLst/>
          </a:prstGeom>
        </p:spPr>
      </p:pic>
      <p:pic>
        <p:nvPicPr>
          <p:cNvPr id="1026" name="Picture 2" descr="Image result for amazon reinv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631" y="843460"/>
            <a:ext cx="5238750" cy="267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/>
          <p:cNvSpPr/>
          <p:nvPr/>
        </p:nvSpPr>
        <p:spPr>
          <a:xfrm>
            <a:off x="2801476" y="3586898"/>
            <a:ext cx="4873488" cy="1944472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Oval 6"/>
          <p:cNvSpPr/>
          <p:nvPr/>
        </p:nvSpPr>
        <p:spPr>
          <a:xfrm>
            <a:off x="7674964" y="5848175"/>
            <a:ext cx="4873488" cy="1944472"/>
          </a:xfrm>
          <a:prstGeom prst="ellipse">
            <a:avLst/>
          </a:prstGeom>
          <a:solidFill>
            <a:schemeClr val="accent1">
              <a:alpha val="2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7773084" y="3586898"/>
            <a:ext cx="4873488" cy="1944472"/>
          </a:xfrm>
          <a:prstGeom prst="ellipse">
            <a:avLst/>
          </a:prstGeom>
          <a:solidFill>
            <a:schemeClr val="accent4">
              <a:alpha val="29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Oval 8"/>
          <p:cNvSpPr/>
          <p:nvPr/>
        </p:nvSpPr>
        <p:spPr>
          <a:xfrm>
            <a:off x="2801476" y="5848175"/>
            <a:ext cx="4873488" cy="1944472"/>
          </a:xfrm>
          <a:prstGeom prst="ellipse">
            <a:avLst/>
          </a:prstGeom>
          <a:solidFill>
            <a:schemeClr val="accent4">
              <a:alpha val="29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Oval 9"/>
          <p:cNvSpPr/>
          <p:nvPr/>
        </p:nvSpPr>
        <p:spPr>
          <a:xfrm>
            <a:off x="2917729" y="7734955"/>
            <a:ext cx="4873488" cy="1944472"/>
          </a:xfrm>
          <a:prstGeom prst="ellipse">
            <a:avLst/>
          </a:prstGeom>
          <a:solidFill>
            <a:schemeClr val="accent4">
              <a:alpha val="29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Oval 10"/>
          <p:cNvSpPr/>
          <p:nvPr/>
        </p:nvSpPr>
        <p:spPr>
          <a:xfrm>
            <a:off x="7754951" y="7809128"/>
            <a:ext cx="4873488" cy="1944472"/>
          </a:xfrm>
          <a:prstGeom prst="ellipse">
            <a:avLst/>
          </a:prstGeom>
          <a:solidFill>
            <a:schemeClr val="accent4">
              <a:alpha val="29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8382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200379" cy="6527436"/>
          </a:xfrm>
        </p:spPr>
        <p:txBody>
          <a:bodyPr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is Machine Learning? </a:t>
            </a:r>
          </a:p>
          <a:p>
            <a:r>
              <a:rPr lang="nl-NL" dirty="0" err="1"/>
              <a:t>Why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relevant [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]?</a:t>
            </a:r>
          </a:p>
          <a:p>
            <a:r>
              <a:rPr lang="nl-NL" dirty="0" err="1"/>
              <a:t>What</a:t>
            </a:r>
            <a:r>
              <a:rPr lang="nl-NL" dirty="0"/>
              <a:t> does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entail</a:t>
            </a:r>
            <a:r>
              <a:rPr lang="nl-NL" dirty="0"/>
              <a:t>?</a:t>
            </a:r>
          </a:p>
          <a:p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algorithms</a:t>
            </a:r>
            <a:r>
              <a:rPr lang="nl-NL" dirty="0"/>
              <a:t>, tools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r>
              <a:rPr lang="nl-NL" dirty="0"/>
              <a:t>?</a:t>
            </a:r>
          </a:p>
          <a:p>
            <a:r>
              <a:rPr lang="nl-NL" dirty="0"/>
              <a:t>Oracle </a:t>
            </a:r>
            <a:r>
              <a:rPr lang="nl-NL" dirty="0" err="1"/>
              <a:t>and</a:t>
            </a:r>
            <a:r>
              <a:rPr lang="nl-NL" dirty="0"/>
              <a:t> Machine Learning?</a:t>
            </a:r>
          </a:p>
          <a:p>
            <a:r>
              <a:rPr lang="nl-NL" dirty="0"/>
              <a:t>How do you embark on Machine Learning?</a:t>
            </a:r>
          </a:p>
          <a:p>
            <a:r>
              <a:rPr lang="en-US" dirty="0" err="1"/>
              <a:t>Handson</a:t>
            </a:r>
            <a:endParaRPr lang="en-US" dirty="0"/>
          </a:p>
          <a:p>
            <a:pPr lvl="1"/>
            <a:r>
              <a:rPr lang="en-US" dirty="0"/>
              <a:t>Functional/non-technical</a:t>
            </a:r>
          </a:p>
          <a:p>
            <a:pPr lvl="1"/>
            <a:r>
              <a:rPr lang="en-US" dirty="0"/>
              <a:t>Technical</a:t>
            </a:r>
            <a:br>
              <a:rPr lang="en-US" dirty="0"/>
            </a:b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1580" y="702580"/>
            <a:ext cx="2987675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11427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How do we </a:t>
            </a:r>
            <a:r>
              <a:rPr lang="nl-NL" dirty="0" err="1"/>
              <a:t>learn</a:t>
            </a:r>
            <a:r>
              <a:rPr lang="nl-NL" dirty="0"/>
              <a:t>?</a:t>
            </a:r>
          </a:p>
          <a:p>
            <a:pPr lvl="1"/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something</a:t>
            </a:r>
            <a:r>
              <a:rPr lang="nl-NL" dirty="0"/>
              <a:t> (</a:t>
            </a:r>
            <a:r>
              <a:rPr lang="nl-NL" dirty="0" err="1"/>
              <a:t>else</a:t>
            </a:r>
            <a:r>
              <a:rPr lang="nl-NL" dirty="0"/>
              <a:t>) =&gt; get feedback =&gt; </a:t>
            </a:r>
            <a:r>
              <a:rPr lang="nl-NL" dirty="0" err="1"/>
              <a:t>learn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Eventually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We get </a:t>
            </a:r>
            <a:r>
              <a:rPr lang="nl-NL" dirty="0" err="1"/>
              <a:t>it</a:t>
            </a:r>
            <a:r>
              <a:rPr lang="nl-NL" dirty="0"/>
              <a:t> (</a:t>
            </a:r>
            <a:r>
              <a:rPr lang="nl-NL" i="1" dirty="0" err="1"/>
              <a:t>understanding</a:t>
            </a:r>
            <a:r>
              <a:rPr lang="nl-NL" dirty="0"/>
              <a:t>) </a:t>
            </a:r>
            <a:r>
              <a:rPr lang="nl-NL" dirty="0" err="1"/>
              <a:t>so</a:t>
            </a:r>
            <a:r>
              <a:rPr lang="nl-NL" dirty="0"/>
              <a:t> we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br>
              <a:rPr lang="nl-NL" dirty="0"/>
            </a:br>
            <a:r>
              <a:rPr lang="nl-NL" dirty="0"/>
              <a:t>of a </a:t>
            </a:r>
            <a:r>
              <a:rPr lang="nl-NL" dirty="0" err="1"/>
              <a:t>certain</a:t>
            </a:r>
            <a:r>
              <a:rPr lang="nl-NL" dirty="0"/>
              <a:t> action in a new </a:t>
            </a:r>
            <a:r>
              <a:rPr lang="nl-NL" dirty="0" err="1"/>
              <a:t>situation</a:t>
            </a:r>
            <a:endParaRPr lang="nl-NL" dirty="0"/>
          </a:p>
          <a:p>
            <a:pPr lvl="1"/>
            <a:r>
              <a:rPr lang="nl-NL" dirty="0"/>
              <a:t>Or we have </a:t>
            </a:r>
            <a:r>
              <a:rPr lang="nl-NL" dirty="0" err="1"/>
              <a:t>experienced</a:t>
            </a:r>
            <a:r>
              <a:rPr lang="nl-NL" dirty="0"/>
              <a:t> </a:t>
            </a:r>
            <a:r>
              <a:rPr lang="nl-NL" dirty="0" err="1"/>
              <a:t>enough</a:t>
            </a:r>
            <a:r>
              <a:rPr lang="nl-NL" dirty="0"/>
              <a:t> </a:t>
            </a:r>
            <a:r>
              <a:rPr lang="nl-NL" dirty="0" err="1"/>
              <a:t>situations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predict</a:t>
            </a:r>
            <a:br>
              <a:rPr lang="nl-NL" dirty="0"/>
            </a:b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outcome</a:t>
            </a:r>
            <a:r>
              <a:rPr lang="nl-NL" dirty="0"/>
              <a:t> in most </a:t>
            </a:r>
            <a:r>
              <a:rPr lang="nl-NL" dirty="0" err="1"/>
              <a:t>situations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high </a:t>
            </a:r>
            <a:r>
              <a:rPr lang="nl-NL" dirty="0" err="1"/>
              <a:t>confidence</a:t>
            </a:r>
            <a:endParaRPr lang="nl-NL" dirty="0"/>
          </a:p>
          <a:p>
            <a:pPr lvl="2"/>
            <a:r>
              <a:rPr lang="nl-NL" dirty="0"/>
              <a:t>Through </a:t>
            </a:r>
            <a:r>
              <a:rPr lang="nl-NL" dirty="0" err="1"/>
              <a:t>interpolation</a:t>
            </a:r>
            <a:r>
              <a:rPr lang="nl-NL" dirty="0"/>
              <a:t>, </a:t>
            </a:r>
            <a:r>
              <a:rPr lang="nl-NL" dirty="0" err="1"/>
              <a:t>extrapolation</a:t>
            </a:r>
            <a:r>
              <a:rPr lang="nl-NL" dirty="0"/>
              <a:t>, etc.</a:t>
            </a:r>
          </a:p>
          <a:p>
            <a:pPr lvl="1"/>
            <a:r>
              <a:rPr lang="nl-NL" dirty="0"/>
              <a:t>We </a:t>
            </a:r>
            <a:r>
              <a:rPr lang="nl-NL" dirty="0" err="1"/>
              <a:t>remain</a:t>
            </a:r>
            <a:r>
              <a:rPr lang="nl-NL" dirty="0"/>
              <a:t> </a:t>
            </a:r>
            <a:r>
              <a:rPr lang="nl-NL" dirty="0" err="1"/>
              <a:t>clueless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2054" name="Picture 6" descr="Image result for learn through feedback l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23422" y="2316516"/>
            <a:ext cx="4515693" cy="3359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reeform 4"/>
          <p:cNvSpPr/>
          <p:nvPr/>
        </p:nvSpPr>
        <p:spPr>
          <a:xfrm>
            <a:off x="1380782" y="3203034"/>
            <a:ext cx="9096286" cy="471737"/>
          </a:xfrm>
          <a:custGeom>
            <a:avLst/>
            <a:gdLst>
              <a:gd name="connsiteX0" fmla="*/ 4504276 w 4796723"/>
              <a:gd name="connsiteY0" fmla="*/ 0 h 331690"/>
              <a:gd name="connsiteX1" fmla="*/ 4605876 w 4796723"/>
              <a:gd name="connsiteY1" fmla="*/ 254000 h 331690"/>
              <a:gd name="connsiteX2" fmla="*/ 2302943 w 4796723"/>
              <a:gd name="connsiteY2" fmla="*/ 330200 h 331690"/>
              <a:gd name="connsiteX3" fmla="*/ 194743 w 4796723"/>
              <a:gd name="connsiteY3" fmla="*/ 279400 h 331690"/>
              <a:gd name="connsiteX4" fmla="*/ 220143 w 4796723"/>
              <a:gd name="connsiteY4" fmla="*/ 8467 h 3316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96723" h="331690">
                <a:moveTo>
                  <a:pt x="4504276" y="0"/>
                </a:moveTo>
                <a:cubicBezTo>
                  <a:pt x="4738520" y="99483"/>
                  <a:pt x="4972765" y="198967"/>
                  <a:pt x="4605876" y="254000"/>
                </a:cubicBezTo>
                <a:cubicBezTo>
                  <a:pt x="4238987" y="309033"/>
                  <a:pt x="3038132" y="325967"/>
                  <a:pt x="2302943" y="330200"/>
                </a:cubicBezTo>
                <a:cubicBezTo>
                  <a:pt x="1567754" y="334433"/>
                  <a:pt x="541876" y="333022"/>
                  <a:pt x="194743" y="279400"/>
                </a:cubicBezTo>
                <a:cubicBezTo>
                  <a:pt x="-152390" y="225778"/>
                  <a:pt x="33876" y="117122"/>
                  <a:pt x="220143" y="846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72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ucas_j\Google Drive\OracleOpenWorld2016\Keynote-Larry1-Sunday\2016-09-26_7-22-23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882"/>
          <a:stretch/>
        </p:blipFill>
        <p:spPr bwMode="auto">
          <a:xfrm>
            <a:off x="4654975" y="5410200"/>
            <a:ext cx="12564589" cy="409537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Learning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b="1" dirty="0" err="1"/>
              <a:t>Analyze</a:t>
            </a:r>
            <a:r>
              <a:rPr lang="nl-NL" dirty="0"/>
              <a:t> </a:t>
            </a:r>
            <a:r>
              <a:rPr lang="nl-NL" dirty="0" err="1"/>
              <a:t>Historical</a:t>
            </a:r>
            <a:r>
              <a:rPr lang="nl-NL" dirty="0"/>
              <a:t> </a:t>
            </a:r>
            <a:r>
              <a:rPr lang="nl-NL" b="1" dirty="0"/>
              <a:t>Data</a:t>
            </a:r>
            <a:r>
              <a:rPr lang="nl-NL" dirty="0"/>
              <a:t> (input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– training set) </a:t>
            </a:r>
            <a:r>
              <a:rPr lang="nl-NL" dirty="0" err="1"/>
              <a:t>to</a:t>
            </a:r>
            <a:r>
              <a:rPr lang="nl-NL" dirty="0"/>
              <a:t> discover </a:t>
            </a:r>
            <a:r>
              <a:rPr lang="nl-NL" dirty="0" err="1"/>
              <a:t>Patterns</a:t>
            </a:r>
            <a:r>
              <a:rPr lang="nl-NL" dirty="0"/>
              <a:t> &amp; </a:t>
            </a:r>
            <a:r>
              <a:rPr lang="nl-NL" b="1" dirty="0" err="1"/>
              <a:t>Models</a:t>
            </a:r>
            <a:endParaRPr lang="nl-NL" b="1" dirty="0"/>
          </a:p>
          <a:p>
            <a:r>
              <a:rPr lang="nl-NL" dirty="0" err="1"/>
              <a:t>Iteratively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[</a:t>
            </a:r>
            <a:r>
              <a:rPr lang="nl-NL" dirty="0" err="1"/>
              <a:t>additional</a:t>
            </a:r>
            <a:r>
              <a:rPr lang="nl-NL" dirty="0"/>
              <a:t>] Input (test set)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compare</a:t>
            </a:r>
            <a:r>
              <a:rPr lang="nl-NL" dirty="0"/>
              <a:t> model </a:t>
            </a:r>
            <a:r>
              <a:rPr lang="nl-NL" dirty="0" err="1"/>
              <a:t>outcome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known</a:t>
            </a:r>
            <a:r>
              <a:rPr lang="nl-NL" dirty="0"/>
              <a:t> </a:t>
            </a:r>
            <a:r>
              <a:rPr lang="nl-NL" dirty="0" err="1"/>
              <a:t>actual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b="1" dirty="0" err="1"/>
              <a:t>improve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</a:t>
            </a:r>
          </a:p>
          <a:p>
            <a:r>
              <a:rPr lang="nl-NL" dirty="0" err="1"/>
              <a:t>Use</a:t>
            </a:r>
            <a:r>
              <a:rPr lang="nl-NL" dirty="0"/>
              <a:t> Model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b="1" dirty="0" err="1"/>
              <a:t>predict</a:t>
            </a:r>
            <a:r>
              <a:rPr lang="nl-NL" b="1" dirty="0"/>
              <a:t> </a:t>
            </a:r>
            <a:br>
              <a:rPr lang="nl-NL" b="1" dirty="0"/>
            </a:br>
            <a:r>
              <a:rPr lang="nl-NL" b="1" dirty="0" err="1"/>
              <a:t>outcome</a:t>
            </a:r>
            <a:r>
              <a:rPr lang="nl-NL" dirty="0"/>
              <a:t> for </a:t>
            </a:r>
            <a:br>
              <a:rPr lang="nl-NL" dirty="0"/>
            </a:br>
            <a:r>
              <a:rPr lang="nl-NL" dirty="0" err="1"/>
              <a:t>entirely</a:t>
            </a:r>
            <a:r>
              <a:rPr lang="nl-NL" dirty="0"/>
              <a:t> </a:t>
            </a:r>
            <a:r>
              <a:rPr lang="nl-NL" b="1" dirty="0"/>
              <a:t>new data</a:t>
            </a:r>
          </a:p>
          <a:p>
            <a:pPr lvl="1"/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681" y="319246"/>
            <a:ext cx="3934778" cy="262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99346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is </a:t>
            </a:r>
            <a:r>
              <a:rPr lang="nl-NL" dirty="0" err="1"/>
              <a:t>it</a:t>
            </a:r>
            <a:r>
              <a:rPr lang="nl-NL" dirty="0"/>
              <a:t> relevant (</a:t>
            </a:r>
            <a:r>
              <a:rPr lang="nl-NL" dirty="0" err="1"/>
              <a:t>now</a:t>
            </a:r>
            <a:r>
              <a:rPr lang="nl-NL" dirty="0"/>
              <a:t>)?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Data</a:t>
            </a:r>
          </a:p>
          <a:p>
            <a:pPr lvl="1"/>
            <a:r>
              <a:rPr lang="nl-NL" dirty="0"/>
              <a:t>big, </a:t>
            </a:r>
            <a:r>
              <a:rPr lang="nl-NL" dirty="0" err="1"/>
              <a:t>fast</a:t>
            </a:r>
            <a:r>
              <a:rPr lang="nl-NL" dirty="0"/>
              <a:t>, open</a:t>
            </a:r>
          </a:p>
          <a:p>
            <a:r>
              <a:rPr lang="nl-NL" dirty="0"/>
              <a:t>Machine Learning has </a:t>
            </a:r>
            <a:r>
              <a:rPr lang="nl-NL" dirty="0" err="1"/>
              <a:t>become</a:t>
            </a:r>
            <a:r>
              <a:rPr lang="nl-NL" dirty="0"/>
              <a:t> </a:t>
            </a:r>
            <a:r>
              <a:rPr lang="nl-NL" dirty="0" err="1"/>
              <a:t>feasible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accessible</a:t>
            </a:r>
            <a:endParaRPr lang="nl-NL" dirty="0"/>
          </a:p>
          <a:p>
            <a:pPr lvl="1"/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 err="1"/>
              <a:t>Affordable</a:t>
            </a:r>
            <a:r>
              <a:rPr lang="nl-NL" dirty="0"/>
              <a:t> (software &amp; hardware)</a:t>
            </a:r>
          </a:p>
          <a:p>
            <a:pPr lvl="1"/>
            <a:r>
              <a:rPr lang="nl-NL" dirty="0" err="1"/>
              <a:t>Doable</a:t>
            </a:r>
            <a:r>
              <a:rPr lang="nl-NL" dirty="0"/>
              <a:t> (</a:t>
            </a:r>
            <a:r>
              <a:rPr lang="nl-NL" dirty="0" err="1"/>
              <a:t>Citizen</a:t>
            </a:r>
            <a:r>
              <a:rPr lang="nl-NL" dirty="0"/>
              <a:t> Data </a:t>
            </a:r>
            <a:r>
              <a:rPr lang="nl-NL" dirty="0" err="1"/>
              <a:t>Scientist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Fast</a:t>
            </a:r>
            <a:r>
              <a:rPr lang="nl-NL" dirty="0"/>
              <a:t> </a:t>
            </a:r>
            <a:r>
              <a:rPr lang="nl-NL" dirty="0" err="1"/>
              <a:t>enough</a:t>
            </a:r>
            <a:endParaRPr lang="nl-NL" dirty="0"/>
          </a:p>
          <a:p>
            <a:r>
              <a:rPr lang="nl-NL" dirty="0"/>
              <a:t>Business Cases &amp; </a:t>
            </a:r>
            <a:r>
              <a:rPr lang="nl-NL" dirty="0" err="1"/>
              <a:t>Opportunities</a:t>
            </a:r>
            <a:r>
              <a:rPr lang="nl-NL" dirty="0"/>
              <a:t> =&gt; </a:t>
            </a:r>
            <a:r>
              <a:rPr lang="nl-NL" dirty="0" err="1"/>
              <a:t>Demands</a:t>
            </a:r>
            <a:endParaRPr lang="nl-NL" dirty="0"/>
          </a:p>
          <a:p>
            <a:pPr lvl="1"/>
            <a:r>
              <a:rPr lang="nl-NL" dirty="0"/>
              <a:t>End users, </a:t>
            </a:r>
            <a:r>
              <a:rPr lang="nl-NL" dirty="0" err="1"/>
              <a:t>Consumers</a:t>
            </a:r>
            <a:r>
              <a:rPr lang="nl-NL" dirty="0"/>
              <a:t>, </a:t>
            </a:r>
            <a:r>
              <a:rPr lang="nl-NL" dirty="0" err="1"/>
              <a:t>Competitive</a:t>
            </a:r>
            <a:r>
              <a:rPr lang="nl-NL" dirty="0"/>
              <a:t> </a:t>
            </a:r>
            <a:r>
              <a:rPr lang="nl-NL" dirty="0" err="1"/>
              <a:t>pressure</a:t>
            </a:r>
            <a:r>
              <a:rPr lang="nl-NL" dirty="0"/>
              <a:t>, Society</a:t>
            </a:r>
            <a:endParaRPr 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137" y="3931920"/>
            <a:ext cx="6558447" cy="284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01808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is </a:t>
            </a:r>
            <a:r>
              <a:rPr lang="nl-NL" dirty="0" err="1"/>
              <a:t>it</a:t>
            </a:r>
            <a:r>
              <a:rPr lang="nl-NL" dirty="0"/>
              <a:t> relevant (</a:t>
            </a:r>
            <a:r>
              <a:rPr lang="nl-NL" dirty="0" err="1"/>
              <a:t>now</a:t>
            </a:r>
            <a:r>
              <a:rPr lang="nl-NL" dirty="0"/>
              <a:t>)?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Gartner Hype Cycle for Emerging Technologies, 201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11973" r="5219" b="19875"/>
          <a:stretch/>
        </p:blipFill>
        <p:spPr bwMode="auto">
          <a:xfrm>
            <a:off x="977771" y="2544734"/>
            <a:ext cx="11007126" cy="688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1924" y="1814993"/>
            <a:ext cx="8065806" cy="43375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7639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Gartner – Strategic </a:t>
            </a:r>
            <a:br>
              <a:rPr lang="nl-NL" dirty="0"/>
            </a:br>
            <a:r>
              <a:rPr lang="nl-NL" dirty="0"/>
              <a:t> Technology Trends 2018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1452282" y="2189748"/>
            <a:ext cx="9646024" cy="6759388"/>
            <a:chOff x="1755227" y="1676002"/>
            <a:chExt cx="5582996" cy="419930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5227" y="1676002"/>
              <a:ext cx="4153018" cy="4199309"/>
            </a:xfrm>
            <a:prstGeom prst="rect">
              <a:avLst/>
            </a:prstGeom>
          </p:spPr>
        </p:pic>
        <p:grpSp>
          <p:nvGrpSpPr>
            <p:cNvPr id="5" name="Group 4"/>
            <p:cNvGrpSpPr/>
            <p:nvPr/>
          </p:nvGrpSpPr>
          <p:grpSpPr>
            <a:xfrm>
              <a:off x="5012133" y="2862289"/>
              <a:ext cx="1792223" cy="714072"/>
              <a:chOff x="4352376" y="1437121"/>
              <a:chExt cx="1792223" cy="714072"/>
            </a:xfrm>
          </p:grpSpPr>
          <p:sp>
            <p:nvSpPr>
              <p:cNvPr id="6" name="Rectangular Callout 5"/>
              <p:cNvSpPr/>
              <p:nvPr/>
            </p:nvSpPr>
            <p:spPr>
              <a:xfrm>
                <a:off x="4352376" y="1437121"/>
                <a:ext cx="1792223" cy="714072"/>
              </a:xfrm>
              <a:prstGeom prst="wedgeRectCallout">
                <a:avLst>
                  <a:gd name="adj1" fmla="val -120203"/>
                  <a:gd name="adj2" fmla="val -43293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/>
              </a:p>
            </p:txBody>
          </p:sp>
          <p:pic>
            <p:nvPicPr>
              <p:cNvPr id="7" name="Picture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10260" y="1505735"/>
                <a:ext cx="1676453" cy="581219"/>
              </a:xfrm>
              <a:prstGeom prst="rect">
                <a:avLst/>
              </a:prstGeom>
            </p:spPr>
          </p:pic>
        </p:grpSp>
        <p:sp>
          <p:nvSpPr>
            <p:cNvPr id="8" name="Rectangular Callout 7"/>
            <p:cNvSpPr/>
            <p:nvPr/>
          </p:nvSpPr>
          <p:spPr>
            <a:xfrm>
              <a:off x="5546000" y="4631340"/>
              <a:ext cx="1792223" cy="1080796"/>
            </a:xfrm>
            <a:prstGeom prst="wedgeRectCallout">
              <a:avLst>
                <a:gd name="adj1" fmla="val -93544"/>
                <a:gd name="adj2" fmla="val 3861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9" name="Picture 2" descr="C:\Users\lucas_j\AppData\Local\Temp\SNAGHTML32fda17e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7757" y="4672118"/>
              <a:ext cx="1450704" cy="3354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82234" y="5097786"/>
              <a:ext cx="1037232" cy="61435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883733" y="5108859"/>
              <a:ext cx="469376" cy="41173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13892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cases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6388099" cy="5727700"/>
          </a:xfrm>
        </p:spPr>
        <p:txBody>
          <a:bodyPr>
            <a:normAutofit fontScale="70000" lnSpcReduction="20000"/>
          </a:bodyPr>
          <a:lstStyle/>
          <a:p>
            <a:r>
              <a:rPr lang="nl-NL" dirty="0"/>
              <a:t>Speech </a:t>
            </a:r>
            <a:r>
              <a:rPr lang="nl-NL" dirty="0" err="1"/>
              <a:t>recognition</a:t>
            </a:r>
            <a:endParaRPr lang="nl-NL" dirty="0"/>
          </a:p>
          <a:p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churn</a:t>
            </a:r>
            <a:r>
              <a:rPr lang="nl-NL" dirty="0"/>
              <a:t> </a:t>
            </a:r>
            <a:r>
              <a:rPr lang="nl-NL" dirty="0" err="1"/>
              <a:t>candidates</a:t>
            </a:r>
            <a:endParaRPr lang="nl-NL" dirty="0"/>
          </a:p>
          <a:p>
            <a:r>
              <a:rPr lang="nl-NL" dirty="0" err="1"/>
              <a:t>Intent</a:t>
            </a:r>
            <a:r>
              <a:rPr lang="nl-NL" dirty="0"/>
              <a:t> &amp; Sentiment analysis on </a:t>
            </a:r>
            <a:r>
              <a:rPr lang="nl-NL" dirty="0" err="1"/>
              <a:t>social</a:t>
            </a:r>
            <a:r>
              <a:rPr lang="nl-NL" dirty="0"/>
              <a:t> media</a:t>
            </a:r>
          </a:p>
          <a:p>
            <a:r>
              <a:rPr lang="nl-NL" dirty="0" err="1"/>
              <a:t>Upsell</a:t>
            </a:r>
            <a:r>
              <a:rPr lang="nl-NL" dirty="0"/>
              <a:t> &amp; Cross </a:t>
            </a:r>
            <a:r>
              <a:rPr lang="nl-NL" dirty="0" err="1"/>
              <a:t>Sell</a:t>
            </a:r>
            <a:endParaRPr lang="nl-NL" dirty="0"/>
          </a:p>
          <a:p>
            <a:r>
              <a:rPr lang="nl-NL" dirty="0"/>
              <a:t>Target Marketing</a:t>
            </a:r>
          </a:p>
          <a:p>
            <a:r>
              <a:rPr lang="nl-NL" dirty="0"/>
              <a:t>Customer Service</a:t>
            </a:r>
          </a:p>
          <a:p>
            <a:pPr lvl="1"/>
            <a:r>
              <a:rPr lang="nl-NL" dirty="0"/>
              <a:t>Chat bots &amp; </a:t>
            </a:r>
            <a:r>
              <a:rPr lang="nl-NL" dirty="0" err="1"/>
              <a:t>voice</a:t>
            </a:r>
            <a:r>
              <a:rPr lang="nl-NL" dirty="0"/>
              <a:t> response systems</a:t>
            </a:r>
          </a:p>
          <a:p>
            <a:r>
              <a:rPr lang="nl-NL" dirty="0" err="1"/>
              <a:t>Predictive</a:t>
            </a:r>
            <a:r>
              <a:rPr lang="nl-NL" dirty="0"/>
              <a:t> Maintenance</a:t>
            </a:r>
          </a:p>
          <a:p>
            <a:r>
              <a:rPr lang="nl-NL" dirty="0"/>
              <a:t>Gaming</a:t>
            </a:r>
          </a:p>
          <a:p>
            <a:r>
              <a:rPr lang="nl-NL" dirty="0" err="1"/>
              <a:t>Captcha</a:t>
            </a:r>
            <a:endParaRPr lang="nl-NL" dirty="0"/>
          </a:p>
          <a:p>
            <a:r>
              <a:rPr lang="nl-NL" dirty="0" err="1"/>
              <a:t>Medical</a:t>
            </a:r>
            <a:r>
              <a:rPr lang="nl-NL" dirty="0"/>
              <a:t> Diagnosis</a:t>
            </a:r>
          </a:p>
          <a:p>
            <a:r>
              <a:rPr lang="nl-NL" dirty="0" err="1"/>
              <a:t>Anomaly</a:t>
            </a:r>
            <a:r>
              <a:rPr lang="nl-NL" dirty="0"/>
              <a:t> </a:t>
            </a:r>
            <a:r>
              <a:rPr lang="nl-NL" dirty="0" err="1"/>
              <a:t>Detection</a:t>
            </a:r>
            <a:r>
              <a:rPr lang="nl-NL" dirty="0"/>
              <a:t> (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odd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out)</a:t>
            </a:r>
          </a:p>
          <a:p>
            <a:r>
              <a:rPr lang="nl-NL" dirty="0" err="1"/>
              <a:t>Autonomous</a:t>
            </a:r>
            <a:r>
              <a:rPr lang="nl-NL" dirty="0"/>
              <a:t> </a:t>
            </a:r>
            <a:r>
              <a:rPr lang="nl-NL" dirty="0" err="1"/>
              <a:t>Cars</a:t>
            </a:r>
            <a:endParaRPr lang="nl-NL" dirty="0"/>
          </a:p>
          <a:p>
            <a:endParaRPr lang="en-US" dirty="0"/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8867141" y="2710181"/>
            <a:ext cx="6388099" cy="5727700"/>
          </a:xfrm>
          <a:prstGeom prst="rect">
            <a:avLst/>
          </a:prstGeom>
        </p:spPr>
        <p:txBody>
          <a:bodyPr vert="horz" lIns="91422" tIns="45712" rIns="91422" bIns="45712" rtlCol="0">
            <a:normAutofit fontScale="62500" lnSpcReduction="20000"/>
          </a:bodyPr>
          <a:lstStyle>
            <a:lvl1pPr marL="304745" indent="-304745" algn="l" defTabSz="1218978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233" indent="-304745" algn="l" defTabSz="12189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1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3723" indent="-304745" algn="l" defTabSz="12189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213" indent="-304745" algn="l" defTabSz="12189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7957" indent="0" algn="l" defTabSz="12189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190" indent="-304745" algn="l" defTabSz="12189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680" indent="-304745" algn="l" defTabSz="12189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168" indent="-304745" algn="l" defTabSz="12189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57" indent="-304745" algn="l" defTabSz="1218978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dirty="0" err="1"/>
              <a:t>Voter</a:t>
            </a:r>
            <a:r>
              <a:rPr lang="nl-NL" dirty="0"/>
              <a:t> Segment Analysis</a:t>
            </a:r>
          </a:p>
          <a:p>
            <a:r>
              <a:rPr lang="nl-NL" dirty="0"/>
              <a:t>Customer </a:t>
            </a:r>
            <a:r>
              <a:rPr lang="nl-NL" dirty="0" err="1"/>
              <a:t>Recommendations</a:t>
            </a:r>
            <a:endParaRPr lang="nl-NL" dirty="0"/>
          </a:p>
          <a:p>
            <a:r>
              <a:rPr lang="nl-NL" dirty="0"/>
              <a:t>Smart Data </a:t>
            </a:r>
            <a:r>
              <a:rPr lang="nl-NL" dirty="0" err="1"/>
              <a:t>Capture</a:t>
            </a:r>
            <a:endParaRPr lang="nl-NL" dirty="0"/>
          </a:p>
          <a:p>
            <a:r>
              <a:rPr lang="nl-NL" dirty="0"/>
              <a:t>Face </a:t>
            </a:r>
            <a:r>
              <a:rPr lang="nl-NL" dirty="0" err="1"/>
              <a:t>Detection</a:t>
            </a:r>
            <a:endParaRPr lang="nl-NL" dirty="0"/>
          </a:p>
          <a:p>
            <a:r>
              <a:rPr lang="nl-NL" dirty="0" err="1"/>
              <a:t>Fraud</a:t>
            </a:r>
            <a:r>
              <a:rPr lang="nl-NL" dirty="0"/>
              <a:t> Prevention</a:t>
            </a:r>
          </a:p>
          <a:p>
            <a:r>
              <a:rPr lang="nl-NL" dirty="0"/>
              <a:t>(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) OCR</a:t>
            </a:r>
          </a:p>
          <a:p>
            <a:r>
              <a:rPr lang="nl-NL" dirty="0"/>
              <a:t>Traffic light control</a:t>
            </a:r>
          </a:p>
          <a:p>
            <a:r>
              <a:rPr lang="nl-NL" dirty="0" err="1"/>
              <a:t>Navigation</a:t>
            </a:r>
            <a:r>
              <a:rPr lang="nl-NL" dirty="0"/>
              <a:t> </a:t>
            </a:r>
          </a:p>
          <a:p>
            <a:r>
              <a:rPr lang="nl-NL" dirty="0" err="1"/>
              <a:t>Should</a:t>
            </a:r>
            <a:r>
              <a:rPr lang="nl-NL" dirty="0"/>
              <a:t> we </a:t>
            </a:r>
            <a:r>
              <a:rPr lang="nl-NL" dirty="0" err="1"/>
              <a:t>investigate</a:t>
            </a:r>
            <a:r>
              <a:rPr lang="nl-NL" dirty="0"/>
              <a:t> | do lab test?</a:t>
            </a:r>
          </a:p>
          <a:p>
            <a:r>
              <a:rPr lang="nl-NL" dirty="0"/>
              <a:t>Spam filtering</a:t>
            </a:r>
          </a:p>
          <a:p>
            <a:r>
              <a:rPr lang="nl-NL" dirty="0" err="1"/>
              <a:t>Propose</a:t>
            </a:r>
            <a:r>
              <a:rPr lang="nl-NL" dirty="0"/>
              <a:t> </a:t>
            </a:r>
            <a:r>
              <a:rPr lang="nl-NL" dirty="0" err="1"/>
              <a:t>friends</a:t>
            </a:r>
            <a:r>
              <a:rPr lang="nl-NL" dirty="0"/>
              <a:t> | </a:t>
            </a:r>
            <a:r>
              <a:rPr lang="nl-NL" dirty="0" err="1"/>
              <a:t>contacts</a:t>
            </a:r>
            <a:endParaRPr lang="nl-NL" dirty="0"/>
          </a:p>
          <a:p>
            <a:r>
              <a:rPr lang="nl-NL" dirty="0" err="1"/>
              <a:t>Troll</a:t>
            </a:r>
            <a:r>
              <a:rPr lang="nl-NL" dirty="0"/>
              <a:t> </a:t>
            </a:r>
            <a:r>
              <a:rPr lang="nl-NL" dirty="0" err="1"/>
              <a:t>detection</a:t>
            </a:r>
            <a:endParaRPr lang="nl-NL" dirty="0"/>
          </a:p>
          <a:p>
            <a:r>
              <a:rPr lang="nl-NL" dirty="0"/>
              <a:t>Auto correct</a:t>
            </a:r>
          </a:p>
          <a:p>
            <a:r>
              <a:rPr lang="nl-NL" dirty="0"/>
              <a:t>Photo </a:t>
            </a:r>
            <a:r>
              <a:rPr lang="nl-NL" dirty="0" err="1"/>
              <a:t>Tagging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Album </a:t>
            </a:r>
            <a:r>
              <a:rPr lang="nl-NL" dirty="0" err="1"/>
              <a:t>organization</a:t>
            </a:r>
            <a:endParaRPr lang="nl-NL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9409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776663" fontAlgn="base" hangingPunct="0">
              <a:spcAft>
                <a:spcPct val="0"/>
              </a:spcAft>
            </a:pPr>
            <a:r>
              <a:rPr lang="fr-FR" sz="6000" dirty="0" err="1"/>
              <a:t>Ready</a:t>
            </a:r>
            <a:r>
              <a:rPr lang="fr-FR" sz="6000" dirty="0"/>
              <a:t>-</a:t>
            </a:r>
            <a:r>
              <a:rPr lang="fr-FR" sz="6000" dirty="0" err="1"/>
              <a:t>to-Run</a:t>
            </a:r>
            <a:r>
              <a:rPr lang="fr-FR" sz="6000" dirty="0"/>
              <a:t> ML </a:t>
            </a:r>
            <a:r>
              <a:rPr lang="fr-FR" sz="6000" dirty="0" err="1"/>
              <a:t>apps</a:t>
            </a:r>
            <a:endParaRPr lang="fr-FR" sz="6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2241974"/>
            <a:ext cx="4478788" cy="4964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068" y="2204552"/>
            <a:ext cx="4117823" cy="337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02380" y="5988939"/>
            <a:ext cx="4962365" cy="2932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3387" y="2225740"/>
            <a:ext cx="5681176" cy="3260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158724" y="8701294"/>
            <a:ext cx="708899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Someone else selected, configured and trained an ML model</a:t>
            </a:r>
            <a:br>
              <a:rPr lang="en-US" sz="2000" i="1" dirty="0"/>
            </a:br>
            <a:r>
              <a:rPr lang="en-US" sz="2000" i="1" dirty="0"/>
              <a:t>and makes it available for you to use against your own data</a:t>
            </a:r>
            <a:endParaRPr lang="nl-NL" sz="2000" i="1" dirty="0" err="1"/>
          </a:p>
        </p:txBody>
      </p:sp>
    </p:spTree>
    <p:extLst>
      <p:ext uri="{BB962C8B-B14F-4D97-AF65-F5344CB8AC3E}">
        <p14:creationId xmlns:p14="http://schemas.microsoft.com/office/powerpoint/2010/main" val="10122500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8193" y="2116264"/>
            <a:ext cx="2460522" cy="36427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90509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64" y="356730"/>
            <a:ext cx="14955520" cy="1885245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 fontScale="90000"/>
          </a:bodyPr>
          <a:lstStyle/>
          <a:p>
            <a:pPr defTabSz="776663" fontAlgn="base" hangingPunct="0">
              <a:spcAft>
                <a:spcPct val="0"/>
              </a:spcAft>
            </a:pPr>
            <a:r>
              <a:rPr lang="fr-FR" sz="1024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dirty="0" err="1"/>
              <a:t>Ready</a:t>
            </a:r>
            <a:r>
              <a:rPr lang="fr-FR" dirty="0"/>
              <a:t> to </a:t>
            </a:r>
            <a:r>
              <a:rPr lang="fr-FR" dirty="0" err="1"/>
              <a:t>Run</a:t>
            </a:r>
            <a:r>
              <a:rPr lang="fr-FR" dirty="0"/>
              <a:t> ML </a:t>
            </a:r>
            <a:r>
              <a:rPr lang="fr-FR" dirty="0" err="1"/>
              <a:t>apps</a:t>
            </a:r>
            <a:r>
              <a:rPr lang="fr-FR" dirty="0"/>
              <a:t> – </a:t>
            </a:r>
            <a:r>
              <a:rPr lang="fr-FR" dirty="0" err="1"/>
              <a:t>SaaS</a:t>
            </a:r>
            <a:r>
              <a:rPr lang="fr-FR" dirty="0"/>
              <a:t> </a:t>
            </a:r>
            <a:r>
              <a:rPr lang="fr-FR" dirty="0" err="1"/>
              <a:t>powered</a:t>
            </a:r>
            <a:r>
              <a:rPr lang="fr-FR" dirty="0"/>
              <a:t> by ML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06665" y="8921921"/>
            <a:ext cx="12175066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51" dirty="0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#</a:t>
            </a:r>
            <a:r>
              <a:rPr lang="fr-FR" sz="4551" dirty="0" err="1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DevoxxMA</a:t>
            </a:r>
            <a:endParaRPr lang="fr-FR" sz="4551" dirty="0">
              <a:solidFill>
                <a:schemeClr val="bg1"/>
              </a:solidFill>
              <a:latin typeface="Trebuchet MS Bold" charset="0"/>
              <a:ea typeface="+mj-ea"/>
              <a:cs typeface="Trebuchet MS Bold" charset="0"/>
            </a:endParaRP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9679" y="2241974"/>
            <a:ext cx="4478788" cy="4964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30068" y="2204552"/>
            <a:ext cx="4117823" cy="337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2380" y="5988939"/>
            <a:ext cx="4962365" cy="2932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387" y="2225740"/>
            <a:ext cx="5681176" cy="32605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666" y="2048134"/>
            <a:ext cx="9372615" cy="6805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60357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64" y="356730"/>
            <a:ext cx="14955520" cy="1885245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776663" fontAlgn="base" hangingPunct="0">
              <a:spcAft>
                <a:spcPct val="0"/>
              </a:spcAft>
            </a:pPr>
            <a:r>
              <a:rPr lang="fr-FR" sz="768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5400" dirty="0" err="1"/>
              <a:t>Products</a:t>
            </a:r>
            <a:r>
              <a:rPr lang="fr-FR" sz="768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5400" dirty="0" err="1"/>
              <a:t>with</a:t>
            </a:r>
            <a:r>
              <a:rPr lang="fr-FR" sz="5400" dirty="0"/>
              <a:t> ML </a:t>
            </a:r>
            <a:r>
              <a:rPr lang="fr-FR" sz="5400" dirty="0" err="1"/>
              <a:t>inside</a:t>
            </a:r>
            <a:endParaRPr lang="fr-FR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406665" y="8921921"/>
            <a:ext cx="12175066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51" dirty="0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#</a:t>
            </a:r>
            <a:r>
              <a:rPr lang="fr-FR" sz="4551" dirty="0" err="1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DevoxxMA</a:t>
            </a:r>
            <a:endParaRPr lang="fr-FR" sz="4551" dirty="0">
              <a:solidFill>
                <a:schemeClr val="bg1"/>
              </a:solidFill>
              <a:latin typeface="Trebuchet MS Bold" charset="0"/>
              <a:ea typeface="+mj-ea"/>
              <a:cs typeface="Trebuchet MS Bold" charset="0"/>
            </a:endParaRPr>
          </a:p>
        </p:txBody>
      </p:sp>
      <p:pic>
        <p:nvPicPr>
          <p:cNvPr id="1026" name="Picture 2" descr="Image result for amazon ech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897" y="2493608"/>
            <a:ext cx="4526299" cy="4526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elf driving ca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108" y="5529259"/>
            <a:ext cx="4908632" cy="3223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drone ai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681" y="2405212"/>
            <a:ext cx="5278296" cy="321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spotify machine learni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829" y="5732219"/>
            <a:ext cx="5066853" cy="2851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60945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Do It Yourself</a:t>
            </a:r>
          </a:p>
          <a:p>
            <a:r>
              <a:rPr lang="en-US" dirty="0"/>
              <a:t>Machine Learning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57732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Data </a:t>
            </a:r>
            <a:r>
              <a:rPr lang="nl-NL" dirty="0" err="1"/>
              <a:t>Science</a:t>
            </a:r>
            <a:r>
              <a:rPr lang="nl-NL" dirty="0"/>
              <a:t> workflow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083299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Set Business Goal – research scope, </a:t>
            </a:r>
            <a:r>
              <a:rPr lang="nl-NL" dirty="0" err="1"/>
              <a:t>objectives</a:t>
            </a:r>
            <a:endParaRPr lang="nl-NL" dirty="0"/>
          </a:p>
          <a:p>
            <a:r>
              <a:rPr lang="nl-NL" dirty="0" err="1"/>
              <a:t>Gather</a:t>
            </a:r>
            <a:r>
              <a:rPr lang="nl-NL" dirty="0"/>
              <a:t> data</a:t>
            </a:r>
          </a:p>
          <a:p>
            <a:r>
              <a:rPr lang="nl-NL" dirty="0" err="1"/>
              <a:t>Prepare</a:t>
            </a:r>
            <a:r>
              <a:rPr lang="nl-NL" dirty="0"/>
              <a:t> data</a:t>
            </a:r>
          </a:p>
          <a:p>
            <a:pPr lvl="1"/>
            <a:r>
              <a:rPr lang="nl-NL" dirty="0" err="1"/>
              <a:t>Cleanse</a:t>
            </a:r>
            <a:r>
              <a:rPr lang="nl-NL" dirty="0"/>
              <a:t>, </a:t>
            </a:r>
            <a:r>
              <a:rPr lang="nl-NL" dirty="0" err="1"/>
              <a:t>transform</a:t>
            </a:r>
            <a:r>
              <a:rPr lang="nl-NL" dirty="0"/>
              <a:t> (</a:t>
            </a:r>
            <a:r>
              <a:rPr lang="nl-NL" dirty="0" err="1"/>
              <a:t>wrangle</a:t>
            </a:r>
            <a:r>
              <a:rPr lang="nl-NL" dirty="0"/>
              <a:t>), combine (</a:t>
            </a:r>
            <a:r>
              <a:rPr lang="nl-NL" dirty="0" err="1"/>
              <a:t>merge</a:t>
            </a:r>
            <a:r>
              <a:rPr lang="nl-NL" dirty="0"/>
              <a:t>, </a:t>
            </a:r>
            <a:r>
              <a:rPr lang="nl-NL" dirty="0" err="1"/>
              <a:t>enrich</a:t>
            </a:r>
            <a:r>
              <a:rPr lang="nl-NL" dirty="0"/>
              <a:t>)</a:t>
            </a:r>
          </a:p>
          <a:p>
            <a:r>
              <a:rPr lang="nl-NL" dirty="0" err="1"/>
              <a:t>Explore</a:t>
            </a:r>
            <a:r>
              <a:rPr lang="nl-NL" dirty="0"/>
              <a:t> data</a:t>
            </a:r>
          </a:p>
          <a:p>
            <a:r>
              <a:rPr lang="nl-NL" dirty="0">
                <a:solidFill>
                  <a:srgbClr val="002060"/>
                </a:solidFill>
              </a:rPr>
              <a:t>Model Data</a:t>
            </a:r>
          </a:p>
          <a:p>
            <a:pPr lvl="1"/>
            <a:r>
              <a:rPr lang="nl-NL" dirty="0">
                <a:solidFill>
                  <a:srgbClr val="002060"/>
                </a:solidFill>
              </a:rPr>
              <a:t>Select model, train model, test model</a:t>
            </a:r>
          </a:p>
          <a:p>
            <a:r>
              <a:rPr lang="nl-NL" dirty="0"/>
              <a:t>Present </a:t>
            </a:r>
            <a:r>
              <a:rPr lang="nl-NL" dirty="0" err="1"/>
              <a:t>findings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recommend</a:t>
            </a:r>
            <a:r>
              <a:rPr lang="nl-NL" dirty="0"/>
              <a:t> next steps</a:t>
            </a:r>
          </a:p>
          <a:p>
            <a:r>
              <a:rPr lang="nl-NL" dirty="0" err="1"/>
              <a:t>Apply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Make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insights</a:t>
            </a:r>
            <a:r>
              <a:rPr lang="nl-NL" dirty="0"/>
              <a:t> in business </a:t>
            </a:r>
            <a:r>
              <a:rPr lang="nl-NL" dirty="0" err="1"/>
              <a:t>decisions</a:t>
            </a:r>
            <a:endParaRPr lang="nl-NL" dirty="0"/>
          </a:p>
          <a:p>
            <a:pPr lvl="1"/>
            <a:r>
              <a:rPr lang="nl-NL" dirty="0" err="1"/>
              <a:t>Automate</a:t>
            </a:r>
            <a:r>
              <a:rPr lang="nl-NL" dirty="0"/>
              <a:t> Data </a:t>
            </a:r>
            <a:r>
              <a:rPr lang="nl-NL" dirty="0" err="1"/>
              <a:t>Gathering</a:t>
            </a:r>
            <a:r>
              <a:rPr lang="nl-NL" dirty="0"/>
              <a:t> &amp; </a:t>
            </a:r>
            <a:r>
              <a:rPr lang="nl-NL" dirty="0" err="1"/>
              <a:t>Preparation</a:t>
            </a:r>
            <a:r>
              <a:rPr lang="nl-NL" dirty="0"/>
              <a:t>, </a:t>
            </a:r>
            <a:r>
              <a:rPr lang="nl-NL" dirty="0" err="1"/>
              <a:t>Deploy</a:t>
            </a:r>
            <a:r>
              <a:rPr lang="nl-NL" dirty="0"/>
              <a:t> Model, </a:t>
            </a:r>
            <a:r>
              <a:rPr lang="nl-NL" dirty="0" err="1"/>
              <a:t>Embed</a:t>
            </a:r>
            <a:r>
              <a:rPr lang="nl-NL" dirty="0"/>
              <a:t> Model in </a:t>
            </a:r>
            <a:r>
              <a:rPr lang="nl-NL" dirty="0" err="1"/>
              <a:t>operational</a:t>
            </a:r>
            <a:r>
              <a:rPr lang="nl-NL" dirty="0"/>
              <a:t> systems </a:t>
            </a:r>
          </a:p>
        </p:txBody>
      </p:sp>
      <p:pic>
        <p:nvPicPr>
          <p:cNvPr id="5122" name="Picture 2" descr="Image result for iterativ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616037" y="4247285"/>
            <a:ext cx="4488180" cy="12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208" y="2255519"/>
            <a:ext cx="5256940" cy="4618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050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Discovery | exploration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24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2464001"/>
              </p:ext>
            </p:extLst>
          </p:nvPr>
        </p:nvGraphicFramePr>
        <p:xfrm>
          <a:off x="1099383" y="2218972"/>
          <a:ext cx="13180498" cy="70797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428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07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996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449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9066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7233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8191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62956">
                <a:tc>
                  <a:txBody>
                    <a:bodyPr/>
                    <a:lstStyle/>
                    <a:p>
                      <a:r>
                        <a:rPr lang="nl-NL" sz="3200" dirty="0"/>
                        <a:t>A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B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C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D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E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F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G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320">
                <a:tc>
                  <a:txBody>
                    <a:bodyPr/>
                    <a:lstStyle/>
                    <a:p>
                      <a:r>
                        <a:rPr lang="en-US" sz="3200" dirty="0"/>
                        <a:t>1104534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ZTR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0.1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anijs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36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T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320">
                <a:tc>
                  <a:txBody>
                    <a:bodyPr/>
                    <a:lstStyle/>
                    <a:p>
                      <a:r>
                        <a:rPr lang="en-US" sz="3200" dirty="0"/>
                        <a:t>631148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ESE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132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rivier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S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956">
                <a:tc>
                  <a:txBody>
                    <a:bodyPr/>
                    <a:lstStyle/>
                    <a:p>
                      <a:r>
                        <a:rPr lang="en-US" sz="3200" dirty="0"/>
                        <a:t>-3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WGN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71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appel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-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3320">
                <a:tc>
                  <a:txBody>
                    <a:bodyPr/>
                    <a:lstStyle/>
                    <a:p>
                      <a:r>
                        <a:rPr lang="en-US" sz="3200" dirty="0"/>
                        <a:t>1262300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ZTR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56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zes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41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T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3320">
                <a:tc>
                  <a:txBody>
                    <a:bodyPr/>
                    <a:lstStyle/>
                    <a:p>
                      <a:r>
                        <a:rPr lang="en-US" sz="3200" dirty="0"/>
                        <a:t>315529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HVN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1290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hamer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-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3320">
                <a:tc>
                  <a:txBody>
                    <a:bodyPr/>
                    <a:lstStyle/>
                    <a:p>
                      <a:r>
                        <a:rPr lang="en-US" sz="3200" dirty="0"/>
                        <a:t>788914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ASM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676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zwaluw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T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53320">
                <a:tc>
                  <a:txBody>
                    <a:bodyPr/>
                    <a:lstStyle/>
                    <a:p>
                      <a:r>
                        <a:rPr lang="en-US" sz="3200" dirty="0"/>
                        <a:t>157762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HVN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9482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wie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-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53320">
                <a:tc>
                  <a:txBody>
                    <a:bodyPr/>
                    <a:lstStyle/>
                    <a:p>
                      <a:r>
                        <a:rPr lang="en-US" sz="3200" dirty="0"/>
                        <a:t>946681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DHG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42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rond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31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T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53320">
                <a:tc>
                  <a:txBody>
                    <a:bodyPr/>
                    <a:lstStyle/>
                    <a:p>
                      <a:r>
                        <a:rPr lang="en-US" sz="3200" dirty="0"/>
                        <a:t>-31539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WGN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2423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bruin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-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956">
                <a:tc>
                  <a:txBody>
                    <a:bodyPr/>
                    <a:lstStyle/>
                    <a:p>
                      <a:r>
                        <a:rPr lang="en-US" sz="3200" dirty="0"/>
                        <a:t>47338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HVN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54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hamer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P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1022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Scatter</a:t>
            </a:r>
            <a:r>
              <a:rPr lang="nl-NL" dirty="0"/>
              <a:t> Plot</a:t>
            </a:r>
            <a:br>
              <a:rPr lang="nl-NL" dirty="0"/>
            </a:br>
            <a:r>
              <a:rPr lang="nl-NL" dirty="0" err="1"/>
              <a:t>Attribute</a:t>
            </a:r>
            <a:r>
              <a:rPr lang="nl-NL" dirty="0"/>
              <a:t> F (Y-</a:t>
            </a:r>
            <a:r>
              <a:rPr lang="nl-NL" dirty="0" err="1"/>
              <a:t>axis</a:t>
            </a:r>
            <a:r>
              <a:rPr lang="nl-NL" dirty="0"/>
              <a:t>)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A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1153085672"/>
              </p:ext>
            </p:extLst>
          </p:nvPr>
        </p:nvGraphicFramePr>
        <p:xfrm>
          <a:off x="426721" y="2423160"/>
          <a:ext cx="13305808" cy="70192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187622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Scatter</a:t>
            </a:r>
            <a:r>
              <a:rPr lang="nl-NL" dirty="0"/>
              <a:t> Plot</a:t>
            </a:r>
            <a:br>
              <a:rPr lang="nl-NL" dirty="0"/>
            </a:br>
            <a:r>
              <a:rPr lang="nl-NL" dirty="0" err="1"/>
              <a:t>Attribute</a:t>
            </a:r>
            <a:r>
              <a:rPr lang="nl-NL" dirty="0"/>
              <a:t> F (Y-</a:t>
            </a:r>
            <a:r>
              <a:rPr lang="nl-NL" dirty="0" err="1"/>
              <a:t>axis</a:t>
            </a:r>
            <a:r>
              <a:rPr lang="nl-NL" dirty="0"/>
              <a:t>)</a:t>
            </a:r>
            <a:r>
              <a:rPr lang="nl-NL" dirty="0" err="1"/>
              <a:t>vs</a:t>
            </a:r>
            <a:r>
              <a:rPr lang="nl-NL" dirty="0"/>
              <a:t> </a:t>
            </a:r>
            <a:r>
              <a:rPr lang="nl-NL" dirty="0" err="1"/>
              <a:t>Attribute</a:t>
            </a:r>
            <a:r>
              <a:rPr lang="nl-NL" dirty="0"/>
              <a:t> 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26</a:t>
            </a:fld>
            <a:endParaRPr lang="en-US"/>
          </a:p>
        </p:txBody>
      </p:sp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3352730854"/>
              </p:ext>
            </p:extLst>
          </p:nvPr>
        </p:nvGraphicFramePr>
        <p:xfrm>
          <a:off x="1242713" y="2362200"/>
          <a:ext cx="13235287" cy="698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878978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 Discovery – </a:t>
            </a:r>
            <a:r>
              <a:rPr lang="nl-NL" dirty="0" err="1"/>
              <a:t>Attributes</a:t>
            </a:r>
            <a:r>
              <a:rPr lang="nl-NL" dirty="0"/>
              <a:t> </a:t>
            </a:r>
            <a:r>
              <a:rPr lang="nl-NL" dirty="0" err="1"/>
              <a:t>identified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27</a:t>
            </a:fld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610773"/>
              </p:ext>
            </p:extLst>
          </p:nvPr>
        </p:nvGraphicFramePr>
        <p:xfrm>
          <a:off x="1114623" y="2087880"/>
          <a:ext cx="13820578" cy="72826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469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27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724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43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8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8658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9904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095721">
                <a:tc>
                  <a:txBody>
                    <a:bodyPr/>
                    <a:lstStyle/>
                    <a:p>
                      <a:r>
                        <a:rPr lang="nl-NL" sz="3200" dirty="0"/>
                        <a:t>Time of </a:t>
                      </a:r>
                      <a:r>
                        <a:rPr lang="nl-NL" sz="3200" dirty="0" err="1"/>
                        <a:t>Birth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City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?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?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#</a:t>
                      </a:r>
                      <a:r>
                        <a:rPr lang="nl-NL" sz="3200" dirty="0" err="1"/>
                        <a:t>Kids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Age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Level of </a:t>
                      </a:r>
                      <a:r>
                        <a:rPr lang="nl-NL" sz="3200" dirty="0" err="1"/>
                        <a:t>Education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1104534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ZTR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0.1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anijs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36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T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631148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ESE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132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rivier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S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-3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WGN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71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appel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-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1262300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ZTR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56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zes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41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T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315529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HVN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1290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hamer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-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788914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ASM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676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zwaluw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T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157762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HVN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9482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wie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-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946681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DHG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42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rond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31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T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-31539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WGN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2423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bruin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-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608946">
                <a:tc>
                  <a:txBody>
                    <a:bodyPr/>
                    <a:lstStyle/>
                    <a:p>
                      <a:r>
                        <a:rPr lang="en-US" sz="3200" dirty="0"/>
                        <a:t>47338</a:t>
                      </a:r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HVN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54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hamer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0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16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tc>
                  <a:txBody>
                    <a:bodyPr/>
                    <a:lstStyle/>
                    <a:p>
                      <a:r>
                        <a:rPr lang="nl-NL" sz="3200" dirty="0"/>
                        <a:t>P</a:t>
                      </a:r>
                      <a:endParaRPr lang="en-US" sz="3200" dirty="0"/>
                    </a:p>
                  </a:txBody>
                  <a:tcPr marL="173403" marR="173403" marT="65024" marB="65024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3320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machine </a:t>
            </a:r>
            <a:r>
              <a:rPr lang="nl-NL" dirty="0" err="1"/>
              <a:t>learning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230859" cy="5727700"/>
          </a:xfrm>
        </p:spPr>
        <p:txBody>
          <a:bodyPr>
            <a:normAutofit/>
          </a:bodyPr>
          <a:lstStyle/>
          <a:p>
            <a:r>
              <a:rPr lang="nl-NL" dirty="0" err="1"/>
              <a:t>Supervised</a:t>
            </a:r>
            <a:endParaRPr lang="nl-NL" dirty="0"/>
          </a:p>
          <a:p>
            <a:pPr lvl="1"/>
            <a:r>
              <a:rPr lang="nl-NL" dirty="0"/>
              <a:t>Train </a:t>
            </a:r>
            <a:r>
              <a:rPr lang="nl-NL" dirty="0" err="1"/>
              <a:t>and</a:t>
            </a:r>
            <a:r>
              <a:rPr lang="nl-NL" dirty="0"/>
              <a:t> test model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known</a:t>
            </a:r>
            <a:r>
              <a:rPr lang="nl-NL" dirty="0"/>
              <a:t> data (</a:t>
            </a:r>
            <a:r>
              <a:rPr lang="nl-NL" dirty="0" err="1"/>
              <a:t>both</a:t>
            </a:r>
            <a:r>
              <a:rPr lang="nl-NL" dirty="0"/>
              <a:t> features </a:t>
            </a:r>
            <a:r>
              <a:rPr lang="nl-NL" dirty="0" err="1"/>
              <a:t>and</a:t>
            </a:r>
            <a:r>
              <a:rPr lang="nl-NL" dirty="0"/>
              <a:t> target)</a:t>
            </a:r>
          </a:p>
          <a:p>
            <a:r>
              <a:rPr lang="nl-NL" dirty="0" err="1"/>
              <a:t>Unsupervised</a:t>
            </a:r>
            <a:endParaRPr lang="nl-NL" dirty="0"/>
          </a:p>
          <a:p>
            <a:pPr lvl="1"/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unlabeled</a:t>
            </a:r>
            <a:r>
              <a:rPr lang="nl-NL" dirty="0"/>
              <a:t> data –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find</a:t>
            </a:r>
            <a:r>
              <a:rPr lang="nl-NL" dirty="0"/>
              <a:t> </a:t>
            </a:r>
            <a:r>
              <a:rPr lang="nl-NL" dirty="0" err="1"/>
              <a:t>anything</a:t>
            </a:r>
            <a:endParaRPr lang="nl-NL" dirty="0"/>
          </a:p>
          <a:p>
            <a:r>
              <a:rPr lang="nl-NL" dirty="0"/>
              <a:t>Semi-</a:t>
            </a:r>
            <a:r>
              <a:rPr lang="nl-NL" dirty="0" err="1"/>
              <a:t>Supervised</a:t>
            </a:r>
            <a:endParaRPr lang="nl-NL" dirty="0"/>
          </a:p>
          <a:p>
            <a:pPr lvl="1"/>
            <a:r>
              <a:rPr lang="nl-NL" dirty="0"/>
              <a:t>Interactive flow, for </a:t>
            </a:r>
            <a:r>
              <a:rPr lang="nl-NL" dirty="0" err="1"/>
              <a:t>example</a:t>
            </a:r>
            <a:r>
              <a:rPr lang="nl-NL" dirty="0"/>
              <a:t> human </a:t>
            </a:r>
            <a:r>
              <a:rPr lang="nl-NL" dirty="0" err="1"/>
              <a:t>identifying</a:t>
            </a:r>
            <a:r>
              <a:rPr lang="nl-NL" dirty="0"/>
              <a:t> clusters</a:t>
            </a:r>
          </a:p>
          <a:p>
            <a:r>
              <a:rPr lang="nl-NL" dirty="0" err="1"/>
              <a:t>Reinforcement</a:t>
            </a:r>
            <a:endParaRPr lang="nl-NL" dirty="0"/>
          </a:p>
          <a:p>
            <a:pPr lvl="1"/>
            <a:r>
              <a:rPr lang="nl-NL" dirty="0" err="1"/>
              <a:t>Continuously</a:t>
            </a:r>
            <a:r>
              <a:rPr lang="nl-NL" dirty="0"/>
              <a:t> </a:t>
            </a:r>
            <a:r>
              <a:rPr lang="nl-NL" dirty="0" err="1"/>
              <a:t>improve</a:t>
            </a:r>
            <a:r>
              <a:rPr lang="nl-NL" dirty="0"/>
              <a:t> </a:t>
            </a:r>
            <a:r>
              <a:rPr lang="nl-NL" dirty="0" err="1"/>
              <a:t>algorithm</a:t>
            </a:r>
            <a:r>
              <a:rPr lang="nl-NL" dirty="0"/>
              <a:t> (model) as time </a:t>
            </a:r>
            <a:r>
              <a:rPr lang="nl-NL" dirty="0" err="1"/>
              <a:t>progresses</a:t>
            </a:r>
            <a:r>
              <a:rPr lang="nl-NL" dirty="0"/>
              <a:t>, </a:t>
            </a:r>
            <a:r>
              <a:rPr lang="nl-NL" dirty="0" err="1"/>
              <a:t>based</a:t>
            </a:r>
            <a:r>
              <a:rPr lang="nl-NL" dirty="0"/>
              <a:t> on new </a:t>
            </a:r>
            <a:r>
              <a:rPr lang="nl-NL" dirty="0" err="1"/>
              <a:t>experience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3390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algorithms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1757082"/>
            <a:ext cx="13230859" cy="7745506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Clustering</a:t>
            </a:r>
          </a:p>
          <a:p>
            <a:pPr lvl="1"/>
            <a:r>
              <a:rPr lang="nl-NL" sz="2800" dirty="0" err="1"/>
              <a:t>Hierarchical</a:t>
            </a:r>
            <a:r>
              <a:rPr lang="nl-NL" sz="2800" dirty="0"/>
              <a:t> k-means, </a:t>
            </a:r>
            <a:r>
              <a:rPr lang="en-US" sz="2800" dirty="0"/>
              <a:t>Orthogonal Partitioning Clustering, Expectation-Maximization</a:t>
            </a:r>
            <a:endParaRPr lang="nl-NL" sz="2800" dirty="0"/>
          </a:p>
          <a:p>
            <a:r>
              <a:rPr lang="nl-NL" dirty="0"/>
              <a:t>Feature </a:t>
            </a:r>
            <a:r>
              <a:rPr lang="nl-NL" dirty="0" err="1"/>
              <a:t>Extraction</a:t>
            </a:r>
            <a:r>
              <a:rPr lang="nl-NL" dirty="0"/>
              <a:t>/</a:t>
            </a:r>
            <a:r>
              <a:rPr lang="nl-NL" dirty="0" err="1"/>
              <a:t>Attribute</a:t>
            </a:r>
            <a:r>
              <a:rPr lang="nl-NL" dirty="0"/>
              <a:t> </a:t>
            </a:r>
            <a:r>
              <a:rPr lang="nl-NL" dirty="0" err="1"/>
              <a:t>Importance</a:t>
            </a:r>
            <a:r>
              <a:rPr lang="nl-NL" dirty="0"/>
              <a:t>/</a:t>
            </a:r>
            <a:r>
              <a:rPr lang="nl-NL" dirty="0" err="1"/>
              <a:t>Principal</a:t>
            </a:r>
            <a:r>
              <a:rPr lang="nl-NL" dirty="0"/>
              <a:t> Component Analysis</a:t>
            </a:r>
          </a:p>
          <a:p>
            <a:r>
              <a:rPr lang="nl-NL" dirty="0" err="1"/>
              <a:t>Classification</a:t>
            </a:r>
            <a:endParaRPr lang="nl-NL" dirty="0"/>
          </a:p>
          <a:p>
            <a:pPr lvl="1"/>
            <a:r>
              <a:rPr lang="nl-NL" sz="2800" dirty="0" err="1"/>
              <a:t>Decision</a:t>
            </a:r>
            <a:r>
              <a:rPr lang="nl-NL" sz="2800" dirty="0"/>
              <a:t> Tree, </a:t>
            </a:r>
            <a:r>
              <a:rPr lang="nl-NL" sz="2800" dirty="0" err="1"/>
              <a:t>Naïve</a:t>
            </a:r>
            <a:r>
              <a:rPr lang="nl-NL" sz="2800" dirty="0"/>
              <a:t> Bayes, Random </a:t>
            </a:r>
            <a:r>
              <a:rPr lang="nl-NL" sz="2800" dirty="0" err="1"/>
              <a:t>Forest</a:t>
            </a:r>
            <a:r>
              <a:rPr lang="nl-NL" sz="2800" dirty="0"/>
              <a:t>, </a:t>
            </a:r>
            <a:r>
              <a:rPr lang="nl-NL" sz="2800" dirty="0" err="1"/>
              <a:t>Logistic</a:t>
            </a:r>
            <a:r>
              <a:rPr lang="nl-NL" sz="2800" dirty="0"/>
              <a:t> </a:t>
            </a:r>
            <a:r>
              <a:rPr lang="nl-NL" sz="2800" dirty="0" err="1"/>
              <a:t>Regression</a:t>
            </a:r>
            <a:r>
              <a:rPr lang="nl-NL" sz="2800" dirty="0"/>
              <a:t>, Support Vector Machine</a:t>
            </a:r>
          </a:p>
          <a:p>
            <a:r>
              <a:rPr lang="nl-NL" dirty="0" err="1"/>
              <a:t>Regression</a:t>
            </a:r>
            <a:endParaRPr lang="nl-NL" dirty="0"/>
          </a:p>
          <a:p>
            <a:pPr lvl="1"/>
            <a:r>
              <a:rPr lang="nl-NL" sz="2800" dirty="0"/>
              <a:t>Multiple </a:t>
            </a:r>
            <a:r>
              <a:rPr lang="nl-NL" sz="2800" dirty="0" err="1"/>
              <a:t>Regression</a:t>
            </a:r>
            <a:r>
              <a:rPr lang="nl-NL" sz="2800" dirty="0"/>
              <a:t>, Support Vector Machine, </a:t>
            </a:r>
            <a:r>
              <a:rPr lang="nl-NL" sz="2800" dirty="0" err="1"/>
              <a:t>Linear</a:t>
            </a:r>
            <a:r>
              <a:rPr lang="nl-NL" sz="2800" dirty="0"/>
              <a:t> Model, LASSO, </a:t>
            </a:r>
            <a:br>
              <a:rPr lang="nl-NL" sz="2800" dirty="0"/>
            </a:br>
            <a:r>
              <a:rPr lang="nl-NL" sz="2800" dirty="0"/>
              <a:t>Random </a:t>
            </a:r>
            <a:r>
              <a:rPr lang="nl-NL" sz="2800" dirty="0" err="1"/>
              <a:t>Forest</a:t>
            </a:r>
            <a:r>
              <a:rPr lang="nl-NL" sz="2800" dirty="0"/>
              <a:t>, </a:t>
            </a:r>
            <a:r>
              <a:rPr lang="nl-NL" sz="2800" dirty="0" err="1"/>
              <a:t>Ridgre</a:t>
            </a:r>
            <a:r>
              <a:rPr lang="nl-NL" sz="2800" dirty="0"/>
              <a:t> </a:t>
            </a:r>
            <a:r>
              <a:rPr lang="nl-NL" sz="2800" dirty="0" err="1"/>
              <a:t>Regression</a:t>
            </a:r>
            <a:r>
              <a:rPr lang="nl-NL" sz="2800" dirty="0"/>
              <a:t>, </a:t>
            </a:r>
            <a:r>
              <a:rPr lang="nl-NL" sz="2800" dirty="0" err="1"/>
              <a:t>Generalized</a:t>
            </a:r>
            <a:r>
              <a:rPr lang="nl-NL" sz="2800" dirty="0"/>
              <a:t> </a:t>
            </a:r>
            <a:r>
              <a:rPr lang="nl-NL" sz="2800" dirty="0" err="1"/>
              <a:t>Linear</a:t>
            </a:r>
            <a:r>
              <a:rPr lang="nl-NL" sz="2800" dirty="0"/>
              <a:t> Model, </a:t>
            </a:r>
            <a:br>
              <a:rPr lang="nl-NL" sz="2800" dirty="0"/>
            </a:br>
            <a:r>
              <a:rPr lang="nl-NL" sz="2800" dirty="0" err="1"/>
              <a:t>Stepwise</a:t>
            </a:r>
            <a:r>
              <a:rPr lang="nl-NL" sz="2800" dirty="0"/>
              <a:t> </a:t>
            </a:r>
            <a:r>
              <a:rPr lang="nl-NL" sz="2800" dirty="0" err="1"/>
              <a:t>Linear</a:t>
            </a:r>
            <a:r>
              <a:rPr lang="nl-NL" sz="2800" dirty="0"/>
              <a:t> </a:t>
            </a:r>
            <a:r>
              <a:rPr lang="nl-NL" sz="2800" dirty="0" err="1"/>
              <a:t>Regression</a:t>
            </a:r>
            <a:endParaRPr lang="nl-NL" sz="2800" dirty="0"/>
          </a:p>
          <a:p>
            <a:r>
              <a:rPr lang="nl-NL" dirty="0"/>
              <a:t>Association &amp; </a:t>
            </a:r>
            <a:r>
              <a:rPr lang="nl-NL" dirty="0" err="1"/>
              <a:t>Collaborative</a:t>
            </a:r>
            <a:r>
              <a:rPr lang="nl-NL" dirty="0"/>
              <a:t> Filtering </a:t>
            </a:r>
            <a:br>
              <a:rPr lang="nl-NL" dirty="0"/>
            </a:br>
            <a:r>
              <a:rPr lang="nl-NL" dirty="0"/>
              <a:t>(market basket analysis, </a:t>
            </a:r>
            <a:r>
              <a:rPr lang="nl-NL" dirty="0" err="1"/>
              <a:t>apriori</a:t>
            </a:r>
            <a:r>
              <a:rPr lang="nl-NL" dirty="0"/>
              <a:t>)</a:t>
            </a:r>
          </a:p>
          <a:p>
            <a:r>
              <a:rPr lang="en-US" dirty="0"/>
              <a:t>Reinforcement Learning – brute force, value function,</a:t>
            </a:r>
            <a:br>
              <a:rPr lang="en-US" dirty="0"/>
            </a:br>
            <a:r>
              <a:rPr lang="en-US" dirty="0"/>
              <a:t>Monte Carlo, temporal difference, ..</a:t>
            </a:r>
            <a:endParaRPr lang="nl-NL" dirty="0"/>
          </a:p>
          <a:p>
            <a:r>
              <a:rPr lang="nl-NL" dirty="0" err="1"/>
              <a:t>Neural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Deep</a:t>
            </a:r>
            <a:r>
              <a:rPr lang="nl-NL" dirty="0"/>
              <a:t> Learning </a:t>
            </a:r>
            <a:r>
              <a:rPr lang="nl-NL" dirty="0" err="1"/>
              <a:t>with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</a:t>
            </a:r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for </a:t>
            </a:r>
            <a:r>
              <a:rPr lang="nl-NL" dirty="0" err="1"/>
              <a:t>many</a:t>
            </a:r>
            <a:r>
              <a:rPr lang="nl-NL" dirty="0"/>
              <a:t> different </a:t>
            </a:r>
            <a:r>
              <a:rPr lang="nl-NL" dirty="0" err="1"/>
              <a:t>use</a:t>
            </a:r>
            <a:r>
              <a:rPr lang="nl-NL" dirty="0"/>
              <a:t> cases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7817" y="4998720"/>
            <a:ext cx="5470021" cy="410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0033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Presenting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Oracle </a:t>
            </a:r>
            <a:r>
              <a:rPr lang="en-US" dirty="0" err="1"/>
              <a:t>OpenWorld</a:t>
            </a:r>
            <a:endParaRPr lang="en-US" dirty="0"/>
          </a:p>
          <a:p>
            <a:r>
              <a:rPr lang="en-US" dirty="0" err="1"/>
              <a:t>JavaOne</a:t>
            </a:r>
            <a:endParaRPr lang="en-US" dirty="0"/>
          </a:p>
          <a:p>
            <a:r>
              <a:rPr lang="en-US" dirty="0"/>
              <a:t>Oracle Code</a:t>
            </a:r>
          </a:p>
          <a:p>
            <a:r>
              <a:rPr lang="en-US" dirty="0" err="1"/>
              <a:t>Devoxx</a:t>
            </a:r>
            <a:r>
              <a:rPr lang="en-US" dirty="0"/>
              <a:t> </a:t>
            </a:r>
          </a:p>
          <a:p>
            <a:r>
              <a:rPr lang="en-US" dirty="0"/>
              <a:t>Java and Oracle User Group meetups</a:t>
            </a:r>
          </a:p>
          <a:p>
            <a:r>
              <a:rPr lang="en-US" dirty="0"/>
              <a:t>Java Rockstar (</a:t>
            </a:r>
            <a:r>
              <a:rPr lang="en-US" dirty="0" err="1"/>
              <a:t>JavaOne</a:t>
            </a:r>
            <a:r>
              <a:rPr lang="en-US" dirty="0"/>
              <a:t> 2015)</a:t>
            </a:r>
          </a:p>
          <a:p>
            <a:r>
              <a:rPr lang="en-US" dirty="0"/>
              <a:t>OTN Yatra 2013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ODevC</a:t>
            </a:r>
            <a:r>
              <a:rPr lang="en-US" dirty="0"/>
              <a:t> Yatra 2018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83"/>
            <a:r>
              <a:rPr lang="nl-NL" dirty="0">
                <a:solidFill>
                  <a:srgbClr val="FFFFFF"/>
                </a:solidFill>
                <a:latin typeface="Arial" panose="020B0604020202020204"/>
              </a:rPr>
              <a:t>50 </a:t>
            </a:r>
            <a:r>
              <a:rPr lang="nl-NL" dirty="0" err="1">
                <a:solidFill>
                  <a:srgbClr val="FFFFFF"/>
                </a:solidFill>
                <a:latin typeface="Arial" panose="020B0604020202020204"/>
              </a:rPr>
              <a:t>Shades</a:t>
            </a:r>
            <a:r>
              <a:rPr lang="nl-NL" dirty="0">
                <a:solidFill>
                  <a:srgbClr val="FFFFFF"/>
                </a:solidFill>
                <a:latin typeface="Arial" panose="020B0604020202020204"/>
              </a:rPr>
              <a:t> of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83"/>
            <a:fld id="{14F1411D-0280-154F-AEAC-4C20B7AA46B2}" type="slidenum">
              <a:rPr lang="nl-NL">
                <a:solidFill>
                  <a:srgbClr val="FFFFFF"/>
                </a:solidFill>
                <a:latin typeface="Arial" panose="020B0604020202020204"/>
              </a:rPr>
              <a:pPr defTabSz="1300483"/>
              <a:t>3</a:t>
            </a:fld>
            <a:endParaRPr lang="nl-NL" dirty="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39938" name="Picture 2" descr="Image result for java rocksta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5085" y="696433"/>
            <a:ext cx="8251104" cy="82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otn yatra">
            <a:extLst>
              <a:ext uri="{FF2B5EF4-FFF2-40B4-BE49-F238E27FC236}">
                <a16:creationId xmlns:a16="http://schemas.microsoft.com/office/drawing/2014/main" id="{1362DF99-1CA6-4DEE-8CF2-5E5C9B966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6863" y="6457072"/>
            <a:ext cx="4093848" cy="2624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7462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Modeling</a:t>
            </a:r>
            <a:r>
              <a:rPr lang="nl-NL" dirty="0"/>
              <a:t> </a:t>
            </a:r>
            <a:r>
              <a:rPr lang="nl-NL" dirty="0" err="1"/>
              <a:t>phase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230859" cy="5727700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Select a model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try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fit </a:t>
            </a:r>
            <a:r>
              <a:rPr lang="nl-NL" dirty="0" err="1"/>
              <a:t>with</a:t>
            </a:r>
            <a:r>
              <a:rPr lang="nl-NL" dirty="0"/>
              <a:t> (</a:t>
            </a:r>
            <a:r>
              <a:rPr lang="nl-NL" dirty="0" err="1"/>
              <a:t>predict</a:t>
            </a:r>
            <a:r>
              <a:rPr lang="nl-NL" dirty="0"/>
              <a:t> target well)</a:t>
            </a:r>
          </a:p>
          <a:p>
            <a:r>
              <a:rPr lang="nl-NL" dirty="0"/>
              <a:t>Set </a:t>
            </a:r>
            <a:r>
              <a:rPr lang="nl-NL" dirty="0" err="1"/>
              <a:t>configuration</a:t>
            </a:r>
            <a:r>
              <a:rPr lang="nl-NL" dirty="0"/>
              <a:t> parameters for model</a:t>
            </a:r>
          </a:p>
          <a:p>
            <a:r>
              <a:rPr lang="nl-NL" dirty="0" err="1"/>
              <a:t>Divide</a:t>
            </a:r>
            <a:r>
              <a:rPr lang="nl-NL" dirty="0"/>
              <a:t> data in training set </a:t>
            </a:r>
            <a:r>
              <a:rPr lang="nl-NL" dirty="0" err="1"/>
              <a:t>and</a:t>
            </a:r>
            <a:r>
              <a:rPr lang="nl-NL" dirty="0"/>
              <a:t> test set</a:t>
            </a:r>
          </a:p>
          <a:p>
            <a:r>
              <a:rPr lang="nl-NL" dirty="0"/>
              <a:t>Train model </a:t>
            </a:r>
            <a:r>
              <a:rPr lang="nl-NL" dirty="0" err="1"/>
              <a:t>with</a:t>
            </a:r>
            <a:r>
              <a:rPr lang="nl-NL" dirty="0"/>
              <a:t> training set</a:t>
            </a:r>
          </a:p>
          <a:p>
            <a:r>
              <a:rPr lang="nl-NL" dirty="0" err="1"/>
              <a:t>Evaluate</a:t>
            </a:r>
            <a:r>
              <a:rPr lang="nl-NL" dirty="0"/>
              <a:t> performance of </a:t>
            </a:r>
            <a:r>
              <a:rPr lang="nl-NL" dirty="0" err="1"/>
              <a:t>trained</a:t>
            </a:r>
            <a:r>
              <a:rPr lang="nl-NL" dirty="0"/>
              <a:t> model on </a:t>
            </a:r>
            <a:r>
              <a:rPr lang="nl-NL" dirty="0" err="1"/>
              <a:t>the</a:t>
            </a:r>
            <a:r>
              <a:rPr lang="nl-NL" dirty="0"/>
              <a:t> test set</a:t>
            </a:r>
          </a:p>
          <a:p>
            <a:pPr lvl="1"/>
            <a:r>
              <a:rPr lang="nl-NL" dirty="0" err="1"/>
              <a:t>Confusion</a:t>
            </a:r>
            <a:r>
              <a:rPr lang="nl-NL" dirty="0"/>
              <a:t> matrix, </a:t>
            </a:r>
            <a:r>
              <a:rPr lang="nl-NL" dirty="0" err="1"/>
              <a:t>mean</a:t>
            </a:r>
            <a:r>
              <a:rPr lang="nl-NL" dirty="0"/>
              <a:t> square error, support, lift, </a:t>
            </a:r>
            <a:r>
              <a:rPr lang="nl-NL" dirty="0" err="1"/>
              <a:t>false</a:t>
            </a:r>
            <a:r>
              <a:rPr lang="nl-NL" dirty="0"/>
              <a:t> </a:t>
            </a:r>
            <a:r>
              <a:rPr lang="nl-NL" dirty="0" err="1"/>
              <a:t>positives</a:t>
            </a:r>
            <a:r>
              <a:rPr lang="nl-NL" dirty="0"/>
              <a:t>, </a:t>
            </a:r>
            <a:r>
              <a:rPr lang="nl-NL" dirty="0" err="1"/>
              <a:t>false</a:t>
            </a:r>
            <a:r>
              <a:rPr lang="nl-NL" dirty="0"/>
              <a:t> </a:t>
            </a:r>
            <a:r>
              <a:rPr lang="nl-NL" dirty="0" err="1"/>
              <a:t>negatives</a:t>
            </a:r>
            <a:r>
              <a:rPr lang="nl-NL" dirty="0"/>
              <a:t> </a:t>
            </a:r>
          </a:p>
          <a:p>
            <a:r>
              <a:rPr lang="nl-NL" dirty="0" err="1"/>
              <a:t>Optionally</a:t>
            </a:r>
            <a:r>
              <a:rPr lang="nl-NL" dirty="0"/>
              <a:t>: </a:t>
            </a:r>
            <a:r>
              <a:rPr lang="nl-NL" dirty="0" err="1"/>
              <a:t>tweak</a:t>
            </a:r>
            <a:r>
              <a:rPr lang="nl-NL" dirty="0"/>
              <a:t> model parameters, </a:t>
            </a:r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attributes</a:t>
            </a:r>
            <a:r>
              <a:rPr lang="nl-NL" dirty="0"/>
              <a:t>, feed in more training data, </a:t>
            </a:r>
            <a:r>
              <a:rPr lang="nl-NL" dirty="0" err="1"/>
              <a:t>choose</a:t>
            </a:r>
            <a:r>
              <a:rPr lang="nl-NL" dirty="0"/>
              <a:t> different model</a:t>
            </a:r>
          </a:p>
          <a:p>
            <a:r>
              <a:rPr lang="nl-NL" dirty="0" err="1"/>
              <a:t>Eventually</a:t>
            </a:r>
            <a:r>
              <a:rPr lang="nl-NL" dirty="0"/>
              <a:t> (</a:t>
            </a:r>
            <a:r>
              <a:rPr lang="nl-NL" dirty="0" err="1"/>
              <a:t>hopefully</a:t>
            </a:r>
            <a:r>
              <a:rPr lang="nl-NL" dirty="0"/>
              <a:t>): </a:t>
            </a:r>
            <a:r>
              <a:rPr lang="nl-NL" dirty="0" err="1"/>
              <a:t>pick</a:t>
            </a:r>
            <a:r>
              <a:rPr lang="nl-NL" dirty="0"/>
              <a:t> model plus parameters plus </a:t>
            </a:r>
            <a:r>
              <a:rPr lang="nl-NL" dirty="0" err="1"/>
              <a:t>attributes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reliably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target </a:t>
            </a:r>
            <a:r>
              <a:rPr lang="nl-NL" dirty="0" err="1"/>
              <a:t>variable</a:t>
            </a:r>
            <a:r>
              <a:rPr lang="nl-NL" dirty="0"/>
              <a:t> </a:t>
            </a:r>
            <a:r>
              <a:rPr lang="nl-NL" dirty="0" err="1"/>
              <a:t>given</a:t>
            </a:r>
            <a:r>
              <a:rPr lang="nl-NL" dirty="0"/>
              <a:t> new data</a:t>
            </a:r>
          </a:p>
          <a:p>
            <a:r>
              <a:rPr lang="en-US" dirty="0"/>
              <a:t>Possibly combine multiple models to collaborate on target value</a:t>
            </a:r>
          </a:p>
        </p:txBody>
      </p:sp>
      <p:pic>
        <p:nvPicPr>
          <p:cNvPr id="4" name="Picture 2" descr="Image result for iterative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-1339938" y="4331106"/>
            <a:ext cx="5935982" cy="1251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Image result for confusion matrix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3560" y="2105909"/>
            <a:ext cx="3775073" cy="327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697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3860357" cy="1346288"/>
          </a:xfrm>
        </p:spPr>
        <p:txBody>
          <a:bodyPr/>
          <a:lstStyle/>
          <a:p>
            <a:r>
              <a:rPr lang="nl-NL" sz="4800" dirty="0"/>
              <a:t>Optical Digit </a:t>
            </a:r>
            <a:r>
              <a:rPr lang="nl-NL" sz="4800" dirty="0" err="1"/>
              <a:t>recognition</a:t>
            </a:r>
            <a:r>
              <a:rPr lang="nl-NL" sz="4800" dirty="0"/>
              <a:t> == </a:t>
            </a:r>
            <a:r>
              <a:rPr lang="nl-NL" sz="4800" dirty="0" err="1"/>
              <a:t>classification</a:t>
            </a:r>
            <a:endParaRPr lang="en-US" sz="4800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70" y="1706563"/>
            <a:ext cx="4702175" cy="329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127" y="252879"/>
            <a:ext cx="2119313" cy="1760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8842" y="6916047"/>
            <a:ext cx="4252913" cy="2506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48" y="6461145"/>
            <a:ext cx="4954424" cy="2738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3" name="Group 12"/>
          <p:cNvGrpSpPr/>
          <p:nvPr/>
        </p:nvGrpSpPr>
        <p:grpSpPr>
          <a:xfrm>
            <a:off x="12267509" y="4181095"/>
            <a:ext cx="5072754" cy="3052297"/>
            <a:chOff x="11797926" y="6106775"/>
            <a:chExt cx="5072754" cy="3052297"/>
          </a:xfrm>
        </p:grpSpPr>
        <p:pic>
          <p:nvPicPr>
            <p:cNvPr id="11269" name="Picture 5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5223" y="6846570"/>
              <a:ext cx="3853497" cy="2178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12483783" y="6106775"/>
              <a:ext cx="148630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Predicted</a:t>
              </a:r>
              <a:endParaRPr lang="en-US" dirty="0" err="1"/>
            </a:p>
          </p:txBody>
        </p:sp>
        <p:sp>
          <p:nvSpPr>
            <p:cNvPr id="9" name="TextBox 8"/>
            <p:cNvSpPr txBox="1"/>
            <p:nvPr/>
          </p:nvSpPr>
          <p:spPr>
            <a:xfrm rot="16200000">
              <a:off x="11508424" y="7127118"/>
              <a:ext cx="104067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dirty="0" err="1"/>
                <a:t>Actual</a:t>
              </a:r>
              <a:endParaRPr lang="en-US" dirty="0" err="1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514262" y="6431280"/>
              <a:ext cx="435641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pc="600" dirty="0"/>
                <a:t>0 1 2 3 4 5 6 7 8 9</a:t>
              </a:r>
              <a:endParaRPr lang="en-US" spc="600" dirty="0" err="1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2178982" y="6758415"/>
              <a:ext cx="292068" cy="240065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1500" dirty="0"/>
                <a:t>0</a:t>
              </a:r>
            </a:p>
            <a:p>
              <a:r>
                <a:rPr lang="nl-NL" sz="1500" dirty="0"/>
                <a:t>1</a:t>
              </a:r>
            </a:p>
            <a:p>
              <a:r>
                <a:rPr lang="nl-NL" sz="1500" dirty="0"/>
                <a:t>2</a:t>
              </a:r>
            </a:p>
            <a:p>
              <a:r>
                <a:rPr lang="nl-NL" sz="1500" dirty="0"/>
                <a:t>3</a:t>
              </a:r>
            </a:p>
            <a:p>
              <a:r>
                <a:rPr lang="nl-NL" sz="1500" dirty="0"/>
                <a:t>4</a:t>
              </a:r>
            </a:p>
            <a:p>
              <a:r>
                <a:rPr lang="nl-NL" sz="1500" dirty="0"/>
                <a:t>5</a:t>
              </a:r>
            </a:p>
            <a:p>
              <a:r>
                <a:rPr lang="nl-NL" sz="1500" dirty="0"/>
                <a:t>6</a:t>
              </a:r>
            </a:p>
            <a:p>
              <a:r>
                <a:rPr lang="nl-NL" sz="1500" dirty="0"/>
                <a:t>7</a:t>
              </a:r>
            </a:p>
            <a:p>
              <a:r>
                <a:rPr lang="nl-NL" sz="1500" dirty="0"/>
                <a:t>8</a:t>
              </a:r>
            </a:p>
            <a:p>
              <a:r>
                <a:rPr lang="nl-NL" sz="1500" dirty="0"/>
                <a:t>9</a:t>
              </a:r>
              <a:endParaRPr lang="en-US" sz="1500" dirty="0" err="1"/>
            </a:p>
          </p:txBody>
        </p:sp>
        <p:cxnSp>
          <p:nvCxnSpPr>
            <p:cNvPr id="8" name="Straight Connector 7"/>
            <p:cNvCxnSpPr/>
            <p:nvPr/>
          </p:nvCxnSpPr>
          <p:spPr>
            <a:xfrm>
              <a:off x="12105290" y="6788895"/>
              <a:ext cx="439963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471050" y="6261407"/>
              <a:ext cx="0" cy="282146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7760" y="2429410"/>
            <a:ext cx="4816475" cy="241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11761978" y="3176423"/>
            <a:ext cx="1912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Naïve</a:t>
            </a:r>
            <a:r>
              <a:rPr lang="nl-NL" dirty="0"/>
              <a:t> Bayes</a:t>
            </a:r>
            <a:endParaRPr lang="en-US" dirty="0" err="1"/>
          </a:p>
        </p:txBody>
      </p:sp>
      <p:sp>
        <p:nvSpPr>
          <p:cNvPr id="15" name="Right Arrow 14"/>
          <p:cNvSpPr/>
          <p:nvPr/>
        </p:nvSpPr>
        <p:spPr>
          <a:xfrm>
            <a:off x="11231880" y="3230880"/>
            <a:ext cx="379875" cy="352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>
            <a:off x="3733800" y="5318760"/>
            <a:ext cx="350520" cy="46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041406" y="5897880"/>
            <a:ext cx="2085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Decision</a:t>
            </a:r>
            <a:r>
              <a:rPr lang="nl-NL" dirty="0"/>
              <a:t> Tree</a:t>
            </a:r>
            <a:endParaRPr lang="en-US" dirty="0" err="1"/>
          </a:p>
        </p:txBody>
      </p:sp>
      <p:sp>
        <p:nvSpPr>
          <p:cNvPr id="24" name="Right Arrow 23"/>
          <p:cNvSpPr/>
          <p:nvPr/>
        </p:nvSpPr>
        <p:spPr>
          <a:xfrm>
            <a:off x="6978967" y="8169378"/>
            <a:ext cx="379875" cy="3527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Down Arrow 24"/>
          <p:cNvSpPr/>
          <p:nvPr/>
        </p:nvSpPr>
        <p:spPr>
          <a:xfrm>
            <a:off x="13318145" y="3686495"/>
            <a:ext cx="350520" cy="46894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Snagit_PPTCC3E">
            <a:hlinkClick r:id="rId9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5491" y="7258313"/>
            <a:ext cx="2939012" cy="2114656"/>
          </a:xfrm>
          <a:prstGeom prst="rect">
            <a:avLst/>
          </a:prstGeom>
        </p:spPr>
      </p:pic>
      <p:sp>
        <p:nvSpPr>
          <p:cNvPr id="23" name="TextBox 22">
            <a:hlinkClick r:id="rId11"/>
          </p:cNvPr>
          <p:cNvSpPr txBox="1"/>
          <p:nvPr/>
        </p:nvSpPr>
        <p:spPr>
          <a:xfrm>
            <a:off x="12603626" y="7084515"/>
            <a:ext cx="13698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l-NL" dirty="0" err="1"/>
              <a:t>Deep</a:t>
            </a:r>
            <a:r>
              <a:rPr lang="nl-NL" dirty="0"/>
              <a:t> </a:t>
            </a:r>
            <a:r>
              <a:rPr lang="nl-NL" dirty="0" err="1"/>
              <a:t>Neural</a:t>
            </a:r>
            <a:r>
              <a:rPr lang="nl-NL" dirty="0"/>
              <a:t> Network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3812785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6" grpId="0" animBg="1"/>
      <p:bldP spid="17" grpId="0"/>
      <p:bldP spid="24" grpId="0" animBg="1"/>
      <p:bldP spid="25" grpId="0" animBg="1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Classification</a:t>
            </a:r>
            <a:r>
              <a:rPr lang="nl-NL" dirty="0"/>
              <a:t> </a:t>
            </a:r>
            <a:r>
              <a:rPr lang="nl-NL" dirty="0" err="1"/>
              <a:t>gone</a:t>
            </a:r>
            <a:r>
              <a:rPr lang="nl-NL" dirty="0"/>
              <a:t> wrong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applied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millions</a:t>
            </a:r>
            <a:r>
              <a:rPr lang="nl-NL" dirty="0"/>
              <a:t> of </a:t>
            </a:r>
            <a:r>
              <a:rPr lang="nl-NL" dirty="0" err="1"/>
              <a:t>drawings</a:t>
            </a:r>
            <a:br>
              <a:rPr lang="nl-NL" dirty="0"/>
            </a:br>
            <a:r>
              <a:rPr lang="nl-NL" dirty="0"/>
              <a:t>on </a:t>
            </a:r>
            <a:r>
              <a:rPr lang="nl-NL" dirty="0" err="1"/>
              <a:t>QuickDraw</a:t>
            </a:r>
            <a:endParaRPr lang="nl-NL" dirty="0"/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classify</a:t>
            </a:r>
            <a:r>
              <a:rPr lang="nl-NL" dirty="0"/>
              <a:t> </a:t>
            </a:r>
            <a:r>
              <a:rPr lang="nl-NL" dirty="0" err="1"/>
              <a:t>drawings</a:t>
            </a:r>
            <a:endParaRPr lang="nl-NL" dirty="0"/>
          </a:p>
          <a:p>
            <a:pPr lvl="1"/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drawings</a:t>
            </a:r>
            <a:r>
              <a:rPr lang="nl-NL" dirty="0"/>
              <a:t> of </a:t>
            </a:r>
            <a:r>
              <a:rPr lang="nl-NL" dirty="0" err="1"/>
              <a:t>beds</a:t>
            </a:r>
            <a:endParaRPr lang="nl-NL" dirty="0"/>
          </a:p>
          <a:p>
            <a:r>
              <a:rPr lang="nl-NL" dirty="0"/>
              <a:t>See for </a:t>
            </a:r>
            <a:r>
              <a:rPr lang="nl-NL" dirty="0" err="1"/>
              <a:t>example</a:t>
            </a:r>
            <a:r>
              <a:rPr lang="nl-NL" dirty="0"/>
              <a:t>:</a:t>
            </a:r>
          </a:p>
          <a:p>
            <a:pPr lvl="1"/>
            <a:r>
              <a:rPr lang="nl-NL" dirty="0">
                <a:hlinkClick r:id="rId3"/>
              </a:rPr>
              <a:t>https://aiexperiments.withgoogle.com/quick-draw</a:t>
            </a:r>
            <a:r>
              <a:rPr lang="nl-NL" dirty="0"/>
              <a:t> </a:t>
            </a:r>
            <a:endParaRPr lang="en-US" dirty="0"/>
          </a:p>
        </p:txBody>
      </p:sp>
      <p:pic>
        <p:nvPicPr>
          <p:cNvPr id="10242" name="Picture 2" descr="https://pbs.twimg.com/media/DAKpv4VV0AAIlrw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9156" y="398498"/>
            <a:ext cx="4782363" cy="85019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Left Arrow 3"/>
          <p:cNvSpPr/>
          <p:nvPr/>
        </p:nvSpPr>
        <p:spPr>
          <a:xfrm>
            <a:off x="15841978" y="5440680"/>
            <a:ext cx="411481" cy="182880"/>
          </a:xfrm>
          <a:prstGeom prst="lef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73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/>
              <a:t>operational</a:t>
            </a:r>
            <a:r>
              <a:rPr lang="nl-NL" dirty="0"/>
              <a:t>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“We have a model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choose</a:t>
            </a:r>
            <a:r>
              <a:rPr lang="nl-NL" dirty="0"/>
              <a:t> best </a:t>
            </a:r>
            <a:r>
              <a:rPr lang="nl-NL" dirty="0" err="1"/>
              <a:t>chess</a:t>
            </a:r>
            <a:r>
              <a:rPr lang="nl-NL" dirty="0"/>
              <a:t> move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certain</a:t>
            </a:r>
            <a:r>
              <a:rPr lang="nl-NL" dirty="0"/>
              <a:t> input”</a:t>
            </a:r>
            <a:endParaRPr lang="en-US" dirty="0"/>
          </a:p>
        </p:txBody>
      </p:sp>
      <p:sp>
        <p:nvSpPr>
          <p:cNvPr id="4" name="AutoShape 2" descr="Image result for black box input output"/>
          <p:cNvSpPr>
            <a:spLocks noChangeAspect="1" noChangeArrowheads="1"/>
          </p:cNvSpPr>
          <p:nvPr/>
        </p:nvSpPr>
        <p:spPr bwMode="auto">
          <a:xfrm>
            <a:off x="155575" y="-1165225"/>
            <a:ext cx="6096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Image result for black box input outp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44399" y="669929"/>
            <a:ext cx="4636135" cy="1847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Related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55" y="4169094"/>
            <a:ext cx="5781675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Related image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6963092" y="4169093"/>
            <a:ext cx="2890838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5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>
                <a:sym typeface="Wingdings" panose="05000000000000000000" pitchFamily="2" charset="2"/>
              </a:rPr>
              <a:t> </a:t>
            </a:r>
            <a:r>
              <a:rPr lang="nl-NL" dirty="0" err="1"/>
              <a:t>operational</a:t>
            </a:r>
            <a:r>
              <a:rPr lang="nl-NL" dirty="0"/>
              <a:t> systems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/>
              <a:t>Discovery =&gt; Model =&gt; </a:t>
            </a:r>
            <a:r>
              <a:rPr lang="nl-NL" dirty="0" err="1"/>
              <a:t>Deploy</a:t>
            </a:r>
            <a:endParaRPr lang="nl-NL" dirty="0"/>
          </a:p>
          <a:p>
            <a:r>
              <a:rPr lang="nl-NL" dirty="0"/>
              <a:t>“We have a model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predict</a:t>
            </a:r>
            <a:r>
              <a:rPr lang="nl-NL" dirty="0"/>
              <a:t> a class (</a:t>
            </a:r>
            <a:r>
              <a:rPr lang="nl-NL" dirty="0" err="1"/>
              <a:t>classification</a:t>
            </a:r>
            <a:r>
              <a:rPr lang="nl-NL" dirty="0"/>
              <a:t>) or </a:t>
            </a:r>
            <a:r>
              <a:rPr lang="nl-NL" dirty="0" err="1"/>
              <a:t>value</a:t>
            </a:r>
            <a:r>
              <a:rPr lang="nl-NL" dirty="0"/>
              <a:t> (</a:t>
            </a:r>
            <a:r>
              <a:rPr lang="nl-NL" dirty="0" err="1"/>
              <a:t>regression</a:t>
            </a:r>
            <a:r>
              <a:rPr lang="nl-NL" dirty="0"/>
              <a:t>)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certain</a:t>
            </a:r>
            <a:r>
              <a:rPr lang="nl-NL" dirty="0"/>
              <a:t> input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meaningful</a:t>
            </a:r>
            <a:r>
              <a:rPr lang="nl-NL" dirty="0"/>
              <a:t> </a:t>
            </a:r>
            <a:r>
              <a:rPr lang="nl-NL" dirty="0" err="1"/>
              <a:t>degree</a:t>
            </a:r>
            <a:r>
              <a:rPr lang="nl-NL" dirty="0"/>
              <a:t> of </a:t>
            </a:r>
            <a:r>
              <a:rPr lang="nl-NL" dirty="0" err="1"/>
              <a:t>accuracy</a:t>
            </a:r>
            <a:r>
              <a:rPr lang="nl-NL" dirty="0"/>
              <a:t>” – </a:t>
            </a:r>
            <a:r>
              <a:rPr lang="nl-NL" dirty="0" err="1"/>
              <a:t>how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we make </a:t>
            </a:r>
            <a:r>
              <a:rPr lang="nl-NL" dirty="0" err="1"/>
              <a:t>use</a:t>
            </a:r>
            <a:r>
              <a:rPr lang="nl-NL" dirty="0"/>
              <a:t> of </a:t>
            </a:r>
            <a:r>
              <a:rPr lang="nl-NL" dirty="0" err="1"/>
              <a:t>that</a:t>
            </a:r>
            <a:r>
              <a:rPr lang="nl-NL" dirty="0"/>
              <a:t> model?</a:t>
            </a:r>
            <a:endParaRPr lang="en-US" dirty="0"/>
          </a:p>
        </p:txBody>
      </p:sp>
      <p:sp>
        <p:nvSpPr>
          <p:cNvPr id="4" name="AutoShape 2" descr="Image result for black box input output"/>
          <p:cNvSpPr>
            <a:spLocks noChangeAspect="1" noChangeArrowheads="1"/>
          </p:cNvSpPr>
          <p:nvPr/>
        </p:nvSpPr>
        <p:spPr bwMode="auto">
          <a:xfrm>
            <a:off x="155575" y="-1165225"/>
            <a:ext cx="6096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2" name="Picture 4" descr="Image result for black box input outpu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0615" y="5647055"/>
            <a:ext cx="609600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33173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Deploy</a:t>
            </a:r>
            <a:r>
              <a:rPr lang="nl-NL" dirty="0"/>
              <a:t> model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246099" cy="6586219"/>
          </a:xfrm>
        </p:spPr>
        <p:txBody>
          <a:bodyPr>
            <a:normAutofit/>
          </a:bodyPr>
          <a:lstStyle/>
          <a:p>
            <a:r>
              <a:rPr lang="nl-NL" dirty="0"/>
              <a:t>Model is </a:t>
            </a:r>
            <a:r>
              <a:rPr lang="nl-NL" dirty="0" err="1"/>
              <a:t>usually</a:t>
            </a:r>
            <a:r>
              <a:rPr lang="nl-NL" dirty="0"/>
              <a:t> </a:t>
            </a:r>
            <a:r>
              <a:rPr lang="nl-NL" dirty="0" err="1"/>
              <a:t>created</a:t>
            </a:r>
            <a:r>
              <a:rPr lang="nl-NL" dirty="0"/>
              <a:t> on Big Data in Data </a:t>
            </a:r>
            <a:r>
              <a:rPr lang="nl-NL" dirty="0" err="1"/>
              <a:t>Science</a:t>
            </a:r>
            <a:r>
              <a:rPr lang="nl-NL" dirty="0"/>
              <a:t> environment </a:t>
            </a:r>
            <a:r>
              <a:rPr lang="nl-NL" dirty="0" err="1"/>
              <a:t>using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Scientist’s</a:t>
            </a:r>
            <a:r>
              <a:rPr lang="nl-NL" dirty="0"/>
              <a:t> tools</a:t>
            </a:r>
          </a:p>
          <a:p>
            <a:pPr lvl="1"/>
            <a:r>
              <a:rPr lang="nl-NL" dirty="0"/>
              <a:t>Model </a:t>
            </a:r>
            <a:r>
              <a:rPr lang="nl-NL" dirty="0" err="1"/>
              <a:t>itself</a:t>
            </a:r>
            <a:r>
              <a:rPr lang="nl-NL" dirty="0"/>
              <a:t> is </a:t>
            </a:r>
            <a:r>
              <a:rPr lang="nl-NL" dirty="0" err="1"/>
              <a:t>typically</a:t>
            </a:r>
            <a:r>
              <a:rPr lang="nl-NL" dirty="0"/>
              <a:t> </a:t>
            </a:r>
            <a:r>
              <a:rPr lang="nl-NL" dirty="0" err="1"/>
              <a:t>fairly</a:t>
            </a:r>
            <a:r>
              <a:rPr lang="nl-NL" dirty="0"/>
              <a:t> small</a:t>
            </a:r>
          </a:p>
          <a:p>
            <a:r>
              <a:rPr lang="nl-NL" dirty="0"/>
              <a:t>Model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applied</a:t>
            </a:r>
            <a:r>
              <a:rPr lang="nl-NL" dirty="0"/>
              <a:t> in </a:t>
            </a:r>
            <a:r>
              <a:rPr lang="nl-NL" dirty="0" err="1"/>
              <a:t>operational</a:t>
            </a:r>
            <a:r>
              <a:rPr lang="nl-NL" dirty="0"/>
              <a:t> systems </a:t>
            </a:r>
            <a:r>
              <a:rPr lang="nl-NL" dirty="0" err="1"/>
              <a:t>against</a:t>
            </a:r>
            <a:r>
              <a:rPr lang="nl-NL" dirty="0"/>
              <a:t> single data items (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huge</a:t>
            </a:r>
            <a:r>
              <a:rPr lang="nl-NL" dirty="0"/>
              <a:t> </a:t>
            </a:r>
            <a:r>
              <a:rPr lang="nl-NL" dirty="0" err="1"/>
              <a:t>collections</a:t>
            </a:r>
            <a:r>
              <a:rPr lang="nl-NL" dirty="0"/>
              <a:t> nor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entire</a:t>
            </a:r>
            <a:r>
              <a:rPr lang="nl-NL" dirty="0"/>
              <a:t> Big Data set)</a:t>
            </a:r>
          </a:p>
          <a:p>
            <a:pPr lvl="1"/>
            <a:r>
              <a:rPr lang="nl-NL" dirty="0"/>
              <a:t>Running </a:t>
            </a:r>
            <a:r>
              <a:rPr lang="nl-NL" dirty="0" err="1"/>
              <a:t>the</a:t>
            </a:r>
            <a:r>
              <a:rPr lang="nl-NL" dirty="0"/>
              <a:t> model online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extensive</a:t>
            </a:r>
            <a:r>
              <a:rPr lang="nl-NL" dirty="0"/>
              <a:t> resources</a:t>
            </a:r>
          </a:p>
          <a:p>
            <a:r>
              <a:rPr lang="nl-NL" dirty="0" err="1"/>
              <a:t>Implementing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at </a:t>
            </a:r>
            <a:r>
              <a:rPr lang="nl-NL" dirty="0" err="1"/>
              <a:t>production</a:t>
            </a:r>
            <a:r>
              <a:rPr lang="nl-NL" dirty="0"/>
              <a:t> run time</a:t>
            </a:r>
          </a:p>
          <a:p>
            <a:pPr lvl="1"/>
            <a:r>
              <a:rPr lang="nl-NL" dirty="0"/>
              <a:t>Export model (</a:t>
            </a:r>
            <a:r>
              <a:rPr lang="nl-NL" dirty="0" err="1"/>
              <a:t>from</a:t>
            </a:r>
            <a:r>
              <a:rPr lang="nl-NL" dirty="0"/>
              <a:t> Data </a:t>
            </a:r>
            <a:r>
              <a:rPr lang="nl-NL" dirty="0" err="1"/>
              <a:t>Scientist</a:t>
            </a:r>
            <a:r>
              <a:rPr lang="nl-NL" dirty="0"/>
              <a:t> environment) </a:t>
            </a:r>
            <a:r>
              <a:rPr lang="nl-NL" dirty="0" err="1"/>
              <a:t>and</a:t>
            </a:r>
            <a:r>
              <a:rPr lang="nl-NL" dirty="0"/>
              <a:t> import (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environment)</a:t>
            </a:r>
          </a:p>
          <a:p>
            <a:pPr lvl="1"/>
            <a:r>
              <a:rPr lang="nl-NL" dirty="0" err="1"/>
              <a:t>Reimplement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in </a:t>
            </a:r>
            <a:r>
              <a:rPr lang="nl-NL" dirty="0" err="1"/>
              <a:t>the</a:t>
            </a:r>
            <a:r>
              <a:rPr lang="nl-NL" dirty="0"/>
              <a:t> development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deploy</a:t>
            </a:r>
            <a:r>
              <a:rPr lang="nl-NL" dirty="0"/>
              <a:t> (in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regular</a:t>
            </a:r>
            <a:r>
              <a:rPr lang="nl-NL" dirty="0"/>
              <a:t> way)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environment</a:t>
            </a:r>
          </a:p>
          <a:p>
            <a:r>
              <a:rPr lang="nl-NL" dirty="0" err="1"/>
              <a:t>Expose</a:t>
            </a:r>
            <a:r>
              <a:rPr lang="nl-NL" dirty="0"/>
              <a:t> model </a:t>
            </a:r>
            <a:r>
              <a:rPr lang="nl-NL" dirty="0" err="1"/>
              <a:t>through</a:t>
            </a:r>
            <a:r>
              <a:rPr lang="nl-NL" dirty="0"/>
              <a:t> API</a:t>
            </a:r>
          </a:p>
        </p:txBody>
      </p:sp>
      <p:pic>
        <p:nvPicPr>
          <p:cNvPr id="4" name="Picture 4" descr="Image result for black box input outpu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827" y="7877022"/>
            <a:ext cx="4209414" cy="167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6235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776677" fontAlgn="base" hangingPunct="0">
              <a:spcAft>
                <a:spcPct val="0"/>
              </a:spcAft>
            </a:pPr>
            <a:r>
              <a:rPr lang="fr-FR" dirty="0"/>
              <a:t>80M </a:t>
            </a:r>
            <a:r>
              <a:rPr lang="fr-FR" dirty="0" err="1"/>
              <a:t>Pictures</a:t>
            </a:r>
            <a:r>
              <a:rPr lang="fr-FR" dirty="0"/>
              <a:t> of Road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033" y="1944399"/>
            <a:ext cx="14454077" cy="4544385"/>
          </a:xfrm>
          <a:prstGeom prst="rect">
            <a:avLst/>
          </a:prstGeom>
        </p:spPr>
      </p:pic>
      <p:pic>
        <p:nvPicPr>
          <p:cNvPr id="17" name="Afbeelding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43" y="5614956"/>
            <a:ext cx="5630735" cy="350929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0935" y="7071949"/>
            <a:ext cx="3997104" cy="2052305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32314" y="7042631"/>
            <a:ext cx="3410732" cy="20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98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63" y="356729"/>
            <a:ext cx="15925210" cy="1885245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776677" fontAlgn="base" hangingPunct="0">
              <a:spcAft>
                <a:spcPct val="0"/>
              </a:spcAft>
            </a:pPr>
            <a:r>
              <a:rPr lang="fr-FR" sz="5400" dirty="0" err="1"/>
              <a:t>Big</a:t>
            </a:r>
            <a:r>
              <a:rPr lang="fr-FR" sz="5400" dirty="0"/>
              <a:t> Data =&gt; Small ML </a:t>
            </a:r>
            <a:r>
              <a:rPr lang="fr-FR" sz="5400" dirty="0" err="1"/>
              <a:t>Models</a:t>
            </a:r>
            <a:endParaRPr lang="fr-FR" sz="5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682015" y="2084340"/>
            <a:ext cx="5687340" cy="21716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7494" y="2600466"/>
            <a:ext cx="5687340" cy="21716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32677" y="3170158"/>
            <a:ext cx="4264264" cy="2056457"/>
          </a:xfrm>
          <a:prstGeom prst="rect">
            <a:avLst/>
          </a:prstGeom>
        </p:spPr>
      </p:pic>
      <p:pic>
        <p:nvPicPr>
          <p:cNvPr id="14" name="Picture 2" descr="Image result for car nvidia bb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6037" y="4772106"/>
            <a:ext cx="6224723" cy="414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28399" y="3551966"/>
            <a:ext cx="4264264" cy="2056457"/>
          </a:xfrm>
          <a:prstGeom prst="rect">
            <a:avLst/>
          </a:prstGeom>
        </p:spPr>
      </p:pic>
      <p:cxnSp>
        <p:nvCxnSpPr>
          <p:cNvPr id="19" name="Straight Connector 18"/>
          <p:cNvCxnSpPr/>
          <p:nvPr/>
        </p:nvCxnSpPr>
        <p:spPr>
          <a:xfrm flipH="1">
            <a:off x="4305964" y="3551968"/>
            <a:ext cx="2022434" cy="3699329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4838542" y="5608424"/>
            <a:ext cx="1489857" cy="1531403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742683" y="5608424"/>
            <a:ext cx="4849981" cy="1642873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974783" y="3551968"/>
            <a:ext cx="5555904" cy="3699329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49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Deploy</a:t>
            </a:r>
            <a:r>
              <a:rPr lang="nl-NL" dirty="0"/>
              <a:t> model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expose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246099" cy="6586219"/>
          </a:xfrm>
        </p:spPr>
        <p:txBody>
          <a:bodyPr>
            <a:normAutofit/>
          </a:bodyPr>
          <a:lstStyle/>
          <a:p>
            <a:endParaRPr lang="nl-N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8255" y="2468880"/>
            <a:ext cx="13997464" cy="57496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ounded Rectangle 5"/>
          <p:cNvSpPr/>
          <p:nvPr/>
        </p:nvSpPr>
        <p:spPr>
          <a:xfrm>
            <a:off x="9814560" y="5343684"/>
            <a:ext cx="1082040" cy="2352516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/>
              <a:t>REST API</a:t>
            </a:r>
            <a:endParaRPr lang="en-US" sz="20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033" b="67662"/>
          <a:stretch/>
        </p:blipFill>
        <p:spPr bwMode="auto">
          <a:xfrm>
            <a:off x="1420655" y="2621280"/>
            <a:ext cx="8393905" cy="1859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433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Model management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246099" cy="5727700"/>
          </a:xfrm>
        </p:spPr>
        <p:txBody>
          <a:bodyPr>
            <a:normAutofit/>
          </a:bodyPr>
          <a:lstStyle/>
          <a:p>
            <a:r>
              <a:rPr lang="nl-NL" dirty="0"/>
              <a:t>Governance (new </a:t>
            </a:r>
            <a:r>
              <a:rPr lang="nl-NL" dirty="0" err="1"/>
              <a:t>versions</a:t>
            </a:r>
            <a:r>
              <a:rPr lang="nl-NL" dirty="0"/>
              <a:t>, </a:t>
            </a:r>
            <a:r>
              <a:rPr lang="nl-NL" dirty="0" err="1"/>
              <a:t>testing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approval</a:t>
            </a:r>
            <a:r>
              <a:rPr lang="nl-NL" dirty="0"/>
              <a:t>)</a:t>
            </a:r>
          </a:p>
          <a:p>
            <a:r>
              <a:rPr lang="nl-NL" dirty="0"/>
              <a:t>A/B </a:t>
            </a:r>
            <a:r>
              <a:rPr lang="nl-NL" dirty="0" err="1"/>
              <a:t>testing</a:t>
            </a:r>
            <a:endParaRPr lang="nl-NL" dirty="0"/>
          </a:p>
          <a:p>
            <a:r>
              <a:rPr lang="nl-NL" dirty="0"/>
              <a:t>Auditing (</a:t>
            </a:r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 </a:t>
            </a:r>
            <a:r>
              <a:rPr lang="nl-NL" dirty="0" err="1"/>
              <a:t>decide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why</a:t>
            </a:r>
            <a:r>
              <a:rPr lang="nl-NL" dirty="0"/>
              <a:t>? </a:t>
            </a:r>
            <a:r>
              <a:rPr lang="nl-NL" dirty="0" err="1"/>
              <a:t>notifying</a:t>
            </a:r>
            <a:r>
              <a:rPr lang="nl-NL" dirty="0"/>
              <a:t> </a:t>
            </a:r>
            <a:r>
              <a:rPr lang="nl-NL" dirty="0" err="1"/>
              <a:t>humans</a:t>
            </a:r>
            <a:r>
              <a:rPr lang="nl-NL" dirty="0"/>
              <a:t>? )</a:t>
            </a:r>
          </a:p>
          <a:p>
            <a:r>
              <a:rPr lang="nl-NL" dirty="0"/>
              <a:t>Evaluation (</a:t>
            </a:r>
            <a:r>
              <a:rPr lang="nl-NL" dirty="0" err="1"/>
              <a:t>how</a:t>
            </a:r>
            <a:r>
              <a:rPr lang="nl-NL" dirty="0"/>
              <a:t> well </a:t>
            </a:r>
            <a:r>
              <a:rPr lang="nl-NL" dirty="0" err="1"/>
              <a:t>did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model’s</a:t>
            </a:r>
            <a:r>
              <a:rPr lang="nl-NL" dirty="0"/>
              <a:t> output match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reality</a:t>
            </a:r>
            <a:r>
              <a:rPr lang="nl-NL" dirty="0"/>
              <a:t>)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help </a:t>
            </a:r>
            <a:r>
              <a:rPr lang="nl-NL" dirty="0" err="1"/>
              <a:t>evolve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model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 </a:t>
            </a:r>
            <a:r>
              <a:rPr lang="nl-NL" dirty="0" err="1"/>
              <a:t>recommendations</a:t>
            </a:r>
            <a:r>
              <a:rPr lang="nl-NL" dirty="0"/>
              <a:t> </a:t>
            </a:r>
            <a:r>
              <a:rPr lang="nl-NL" dirty="0" err="1"/>
              <a:t>followed</a:t>
            </a:r>
            <a:endParaRPr lang="nl-NL" dirty="0"/>
          </a:p>
          <a:p>
            <a:r>
              <a:rPr lang="nl-NL" dirty="0"/>
              <a:t>Monitor </a:t>
            </a:r>
            <a:r>
              <a:rPr lang="nl-NL" dirty="0" err="1"/>
              <a:t>self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detect</a:t>
            </a:r>
            <a:r>
              <a:rPr lang="nl-NL" dirty="0"/>
              <a:t> </a:t>
            </a:r>
            <a:r>
              <a:rPr lang="nl-NL" dirty="0" err="1"/>
              <a:t>rogue</a:t>
            </a:r>
            <a:r>
              <a:rPr lang="nl-NL" dirty="0"/>
              <a:t> </a:t>
            </a:r>
            <a:r>
              <a:rPr lang="nl-NL" dirty="0" err="1"/>
              <a:t>models</a:t>
            </a:r>
            <a:r>
              <a:rPr lang="nl-NL" dirty="0"/>
              <a:t>)</a:t>
            </a:r>
            <a:endParaRPr lang="en-US" dirty="0"/>
          </a:p>
        </p:txBody>
      </p:sp>
      <p:pic>
        <p:nvPicPr>
          <p:cNvPr id="4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108"/>
          <a:stretch/>
        </p:blipFill>
        <p:spPr bwMode="auto">
          <a:xfrm>
            <a:off x="14066520" y="594359"/>
            <a:ext cx="3093720" cy="6487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731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Blogs at </a:t>
            </a:r>
            <a:r>
              <a:rPr lang="en-US" dirty="0">
                <a:hlinkClick r:id="rId2"/>
              </a:rPr>
              <a:t>http://technology.amis.nl</a:t>
            </a:r>
            <a:endParaRPr lang="en-US" dirty="0"/>
          </a:p>
          <a:p>
            <a:pPr lvl="1"/>
            <a:r>
              <a:rPr lang="en-US" dirty="0"/>
              <a:t>1500 articles – from UI to Middle Tier, Database and Infrastructure</a:t>
            </a:r>
          </a:p>
          <a:p>
            <a:r>
              <a:rPr lang="en-US" dirty="0"/>
              <a:t>Articles at Medium, </a:t>
            </a:r>
            <a:r>
              <a:rPr lang="en-US" dirty="0" err="1"/>
              <a:t>DZone</a:t>
            </a:r>
            <a:r>
              <a:rPr lang="en-US" dirty="0"/>
              <a:t> and Oracle Technology Network</a:t>
            </a:r>
          </a:p>
          <a:p>
            <a:r>
              <a:rPr lang="en-US" dirty="0"/>
              <a:t>Books for McGraw Hill (Oracle Press)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Oracle ACE Director &amp; Developer Champion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83"/>
            <a:r>
              <a:rPr lang="nl-NL" dirty="0">
                <a:solidFill>
                  <a:srgbClr val="FFFFFF"/>
                </a:solidFill>
                <a:latin typeface="Arial" panose="020B0604020202020204"/>
              </a:rPr>
              <a:t>50 </a:t>
            </a:r>
            <a:r>
              <a:rPr lang="nl-NL" dirty="0" err="1">
                <a:solidFill>
                  <a:srgbClr val="FFFFFF"/>
                </a:solidFill>
                <a:latin typeface="Arial" panose="020B0604020202020204"/>
              </a:rPr>
              <a:t>Shades</a:t>
            </a:r>
            <a:r>
              <a:rPr lang="nl-NL" dirty="0">
                <a:solidFill>
                  <a:srgbClr val="FFFFFF"/>
                </a:solidFill>
                <a:latin typeface="Arial" panose="020B0604020202020204"/>
              </a:rPr>
              <a:t>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83"/>
            <a:fld id="{14F1411D-0280-154F-AEAC-4C20B7AA46B2}" type="slidenum">
              <a:rPr lang="nl-NL">
                <a:solidFill>
                  <a:srgbClr val="FFFFFF"/>
                </a:solidFill>
                <a:latin typeface="Arial" panose="020B0604020202020204"/>
              </a:rPr>
              <a:pPr defTabSz="1300483"/>
              <a:t>4</a:t>
            </a:fld>
            <a:endParaRPr lang="nl-NL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43010" name="Picture 2" descr="Image result for ace director orac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311" y="5973900"/>
            <a:ext cx="5462041" cy="204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012" name="Picture 4" descr="Image result for developer champion oracl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194" y="6449262"/>
            <a:ext cx="4725117" cy="3142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://images.betterworldbooks.com/780/Oracle-SOA-Suite-11g-Handbook-Jellema-Lucas-EB978007160898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917440" y="3475005"/>
            <a:ext cx="2317117" cy="2325724"/>
          </a:xfrm>
          <a:prstGeom prst="rect">
            <a:avLst/>
          </a:prstGeom>
          <a:noFill/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9122" y="4167225"/>
            <a:ext cx="2522981" cy="2383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18945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079349" cy="1346288"/>
          </a:xfrm>
        </p:spPr>
        <p:txBody>
          <a:bodyPr/>
          <a:lstStyle/>
          <a:p>
            <a:r>
              <a:rPr lang="nl-NL" dirty="0"/>
              <a:t>Deployment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/>
              <a:t>load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model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production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3" y="2246949"/>
            <a:ext cx="13676947" cy="3849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4526" y="4770120"/>
            <a:ext cx="8084064" cy="4400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669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131061"/>
            <a:ext cx="11942763" cy="6814322"/>
          </a:xfrm>
        </p:spPr>
        <p:txBody>
          <a:bodyPr/>
          <a:lstStyle/>
          <a:p>
            <a:r>
              <a:rPr lang="nl-NL" dirty="0" err="1"/>
              <a:t>Mathematics</a:t>
            </a:r>
            <a:r>
              <a:rPr lang="nl-NL" dirty="0"/>
              <a:t> (</a:t>
            </a:r>
            <a:r>
              <a:rPr lang="nl-NL" dirty="0" err="1"/>
              <a:t>Statistics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Gauss (</a:t>
            </a:r>
            <a:r>
              <a:rPr lang="nl-NL" dirty="0" err="1"/>
              <a:t>normal</a:t>
            </a:r>
            <a:r>
              <a:rPr lang="nl-NL" dirty="0"/>
              <a:t> </a:t>
            </a:r>
            <a:r>
              <a:rPr lang="nl-NL" dirty="0" err="1"/>
              <a:t>distribution</a:t>
            </a:r>
            <a:r>
              <a:rPr lang="nl-NL" dirty="0"/>
              <a:t>)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/>
              <a:t>Bayes’ </a:t>
            </a:r>
            <a:r>
              <a:rPr lang="nl-NL" dirty="0" err="1"/>
              <a:t>Theorem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 err="1"/>
              <a:t>Euclidean</a:t>
            </a:r>
            <a:r>
              <a:rPr lang="nl-NL" dirty="0"/>
              <a:t> </a:t>
            </a:r>
            <a:r>
              <a:rPr lang="nl-NL" dirty="0" err="1"/>
              <a:t>Distance</a:t>
            </a:r>
            <a:r>
              <a:rPr lang="nl-NL" dirty="0"/>
              <a:t> 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pPr lvl="1"/>
            <a:r>
              <a:rPr lang="nl-NL" dirty="0" err="1"/>
              <a:t>Perceptron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 err="1"/>
              <a:t>Mean</a:t>
            </a:r>
            <a:r>
              <a:rPr lang="nl-NL" dirty="0"/>
              <a:t> Square Error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834" y="7229013"/>
            <a:ext cx="4422352" cy="114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AutoShape 4" descr="\begin{align}\mathrm{d}(\mathbf{p},\mathbf{q}) = \mathrm{d}(\mathbf{q},\mathbf{p}) &amp; = \sqrt{(q_1-p_1)^2 + (q_2-p_2)^2 + \cdots + (q_n-p_n)^2} \\[8pt]&#10;&amp; = \sqrt{\sum_{i=1}^n (q_i-p_i)^2}.\end{align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31" y="5103494"/>
            <a:ext cx="8589327" cy="21086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31" y="4000182"/>
            <a:ext cx="3991416" cy="1081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31" y="2700972"/>
            <a:ext cx="4997797" cy="1223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201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4834" y="8199258"/>
            <a:ext cx="4160708" cy="124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570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do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?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880" y="1683385"/>
            <a:ext cx="12893039" cy="70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6421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libraries implementing machine learning algorithms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480" y="2189748"/>
            <a:ext cx="6416750" cy="73393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782" y="3612629"/>
            <a:ext cx="6132585" cy="334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8409482" y="3959705"/>
            <a:ext cx="1428596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 dirty="0"/>
              <a:t>+</a:t>
            </a:r>
            <a:endParaRPr lang="nl-NL" sz="16600" dirty="0" err="1"/>
          </a:p>
        </p:txBody>
      </p:sp>
    </p:spTree>
    <p:extLst>
      <p:ext uri="{BB962C8B-B14F-4D97-AF65-F5344CB8AC3E}">
        <p14:creationId xmlns:p14="http://schemas.microsoft.com/office/powerpoint/2010/main" val="15270047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of Course</a:t>
            </a: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9081270" y="1616167"/>
            <a:ext cx="661219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DATA</a:t>
            </a:r>
            <a:endParaRPr lang="nl-NL" sz="19900" dirty="0"/>
          </a:p>
        </p:txBody>
      </p:sp>
      <p:sp>
        <p:nvSpPr>
          <p:cNvPr id="6" name="TextBox 5"/>
          <p:cNvSpPr txBox="1"/>
          <p:nvPr/>
        </p:nvSpPr>
        <p:spPr>
          <a:xfrm rot="2114234">
            <a:off x="5128775" y="3125130"/>
            <a:ext cx="661219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DATA</a:t>
            </a:r>
            <a:endParaRPr lang="nl-NL" sz="19900" dirty="0"/>
          </a:p>
        </p:txBody>
      </p:sp>
      <p:sp>
        <p:nvSpPr>
          <p:cNvPr id="7" name="TextBox 6"/>
          <p:cNvSpPr txBox="1"/>
          <p:nvPr/>
        </p:nvSpPr>
        <p:spPr>
          <a:xfrm rot="19474328">
            <a:off x="2735369" y="810832"/>
            <a:ext cx="661219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DATA</a:t>
            </a:r>
            <a:endParaRPr lang="nl-NL" sz="19900" dirty="0"/>
          </a:p>
        </p:txBody>
      </p:sp>
      <p:sp>
        <p:nvSpPr>
          <p:cNvPr id="8" name="TextBox 7"/>
          <p:cNvSpPr txBox="1"/>
          <p:nvPr/>
        </p:nvSpPr>
        <p:spPr>
          <a:xfrm>
            <a:off x="10820308" y="4012604"/>
            <a:ext cx="661219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00" dirty="0"/>
              <a:t>DATA</a:t>
            </a:r>
            <a:endParaRPr lang="nl-NL" sz="19900" dirty="0"/>
          </a:p>
        </p:txBody>
      </p:sp>
      <p:sp>
        <p:nvSpPr>
          <p:cNvPr id="9" name="TextBox 8"/>
          <p:cNvSpPr txBox="1"/>
          <p:nvPr/>
        </p:nvSpPr>
        <p:spPr>
          <a:xfrm rot="16352940">
            <a:off x="-326434" y="2914621"/>
            <a:ext cx="471901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/>
              <a:t>DATA</a:t>
            </a:r>
            <a:endParaRPr lang="nl-NL" sz="13800" dirty="0"/>
          </a:p>
        </p:txBody>
      </p:sp>
      <p:sp>
        <p:nvSpPr>
          <p:cNvPr id="10" name="TextBox 9"/>
          <p:cNvSpPr txBox="1"/>
          <p:nvPr/>
        </p:nvSpPr>
        <p:spPr>
          <a:xfrm>
            <a:off x="2743339" y="5149926"/>
            <a:ext cx="9451946" cy="45089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700" dirty="0"/>
              <a:t>DATA</a:t>
            </a:r>
            <a:endParaRPr lang="nl-NL" sz="28700" dirty="0"/>
          </a:p>
        </p:txBody>
      </p:sp>
    </p:spTree>
    <p:extLst>
      <p:ext uri="{BB962C8B-B14F-4D97-AF65-F5344CB8AC3E}">
        <p14:creationId xmlns:p14="http://schemas.microsoft.com/office/powerpoint/2010/main" val="2366660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folHlink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1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650CB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10" grpId="0"/>
      <p:bldP spid="1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pick</a:t>
            </a:r>
            <a:r>
              <a:rPr lang="nl-NL" dirty="0"/>
              <a:t> Tools for </a:t>
            </a:r>
            <a:r>
              <a:rPr lang="nl-NL" dirty="0" err="1"/>
              <a:t>the</a:t>
            </a:r>
            <a:r>
              <a:rPr lang="nl-NL" dirty="0"/>
              <a:t> job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881159"/>
          </a:xfrm>
        </p:spPr>
        <p:txBody>
          <a:bodyPr>
            <a:normAutofit/>
          </a:bodyPr>
          <a:lstStyle/>
          <a:p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the</a:t>
            </a:r>
            <a:r>
              <a:rPr lang="nl-NL" dirty="0"/>
              <a:t> jobs?</a:t>
            </a:r>
          </a:p>
          <a:p>
            <a:pPr lvl="1"/>
            <a:r>
              <a:rPr lang="nl-NL" dirty="0" err="1"/>
              <a:t>Gather</a:t>
            </a:r>
            <a:r>
              <a:rPr lang="nl-NL" dirty="0"/>
              <a:t> data</a:t>
            </a:r>
          </a:p>
          <a:p>
            <a:pPr lvl="1"/>
            <a:r>
              <a:rPr lang="nl-NL" dirty="0" err="1"/>
              <a:t>Prepare</a:t>
            </a:r>
            <a:r>
              <a:rPr lang="nl-NL" dirty="0"/>
              <a:t> data</a:t>
            </a:r>
          </a:p>
          <a:p>
            <a:pPr lvl="1"/>
            <a:r>
              <a:rPr lang="nl-NL" dirty="0" err="1"/>
              <a:t>Explore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(</a:t>
            </a:r>
            <a:r>
              <a:rPr lang="nl-NL" dirty="0" err="1"/>
              <a:t>hopefully</a:t>
            </a:r>
            <a:r>
              <a:rPr lang="nl-NL" dirty="0"/>
              <a:t>) Discover</a:t>
            </a:r>
          </a:p>
          <a:p>
            <a:pPr lvl="1"/>
            <a:r>
              <a:rPr lang="nl-NL" dirty="0"/>
              <a:t>Present</a:t>
            </a:r>
          </a:p>
          <a:p>
            <a:pPr lvl="1"/>
            <a:r>
              <a:rPr lang="nl-NL" dirty="0" err="1"/>
              <a:t>Embed</a:t>
            </a:r>
            <a:r>
              <a:rPr lang="nl-NL" dirty="0"/>
              <a:t> &amp; </a:t>
            </a:r>
            <a:r>
              <a:rPr lang="nl-NL" dirty="0" err="1"/>
              <a:t>Deploy</a:t>
            </a:r>
            <a:r>
              <a:rPr lang="nl-NL" dirty="0"/>
              <a:t> Model</a:t>
            </a:r>
          </a:p>
          <a:p>
            <a:r>
              <a:rPr lang="nl-NL" dirty="0" err="1"/>
              <a:t>What</a:t>
            </a:r>
            <a:r>
              <a:rPr lang="nl-NL" dirty="0"/>
              <a:t> are </a:t>
            </a:r>
            <a:r>
              <a:rPr lang="nl-NL" dirty="0" err="1"/>
              <a:t>considerations</a:t>
            </a:r>
            <a:r>
              <a:rPr lang="nl-NL" dirty="0"/>
              <a:t>?</a:t>
            </a:r>
          </a:p>
          <a:p>
            <a:pPr lvl="1"/>
            <a:r>
              <a:rPr lang="nl-NL" dirty="0"/>
              <a:t>Volume</a:t>
            </a:r>
          </a:p>
          <a:p>
            <a:pPr lvl="1"/>
            <a:r>
              <a:rPr lang="nl-NL" dirty="0"/>
              <a:t>Speed </a:t>
            </a:r>
            <a:r>
              <a:rPr lang="nl-NL" dirty="0" err="1"/>
              <a:t>and</a:t>
            </a:r>
            <a:r>
              <a:rPr lang="nl-NL" dirty="0"/>
              <a:t> Time</a:t>
            </a:r>
          </a:p>
          <a:p>
            <a:pPr lvl="1"/>
            <a:r>
              <a:rPr lang="nl-NL" dirty="0"/>
              <a:t>Skills</a:t>
            </a:r>
          </a:p>
          <a:p>
            <a:pPr lvl="1"/>
            <a:r>
              <a:rPr lang="nl-NL" dirty="0"/>
              <a:t>Platform</a:t>
            </a:r>
          </a:p>
          <a:p>
            <a:pPr lvl="1"/>
            <a:r>
              <a:rPr lang="en-US" dirty="0"/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39254745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Popular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endParaRPr lang="en-US" dirty="0"/>
          </a:p>
        </p:txBody>
      </p:sp>
      <p:sp>
        <p:nvSpPr>
          <p:cNvPr id="5" name="AutoShape 2" descr="Image result for logo python"/>
          <p:cNvSpPr>
            <a:spLocks noChangeAspect="1" noChangeArrowheads="1"/>
          </p:cNvSpPr>
          <p:nvPr/>
        </p:nvSpPr>
        <p:spPr bwMode="auto">
          <a:xfrm>
            <a:off x="155575" y="-1943100"/>
            <a:ext cx="60007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Image result for logo pyth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05" y="2379345"/>
            <a:ext cx="60007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logo 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735" y="4930140"/>
            <a:ext cx="46291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spark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986" y="603885"/>
            <a:ext cx="4423029" cy="2352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0003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frameworks &amp; libraries</a:t>
            </a:r>
            <a:endParaRPr lang="nl-NL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TensorFlow</a:t>
            </a:r>
            <a:endParaRPr lang="nl-NL" dirty="0"/>
          </a:p>
          <a:p>
            <a:r>
              <a:rPr lang="en-US" dirty="0" err="1"/>
              <a:t>MXNet</a:t>
            </a:r>
            <a:endParaRPr lang="en-US" dirty="0"/>
          </a:p>
          <a:p>
            <a:r>
              <a:rPr lang="en-US" dirty="0" err="1"/>
              <a:t>Caffe</a:t>
            </a:r>
            <a:endParaRPr lang="en-US" dirty="0"/>
          </a:p>
          <a:p>
            <a:r>
              <a:rPr lang="en-US" dirty="0"/>
              <a:t>DL4J</a:t>
            </a:r>
          </a:p>
          <a:p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… many more…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Oracle Database Option</a:t>
            </a:r>
            <a:br>
              <a:rPr lang="en-US" dirty="0"/>
            </a:br>
            <a:r>
              <a:rPr lang="en-US" dirty="0"/>
              <a:t>Advanced Analytics</a:t>
            </a:r>
          </a:p>
          <a:p>
            <a:pPr marL="0" indent="0">
              <a:buNone/>
            </a:pPr>
            <a:endParaRPr lang="nl-NL" dirty="0"/>
          </a:p>
        </p:txBody>
      </p:sp>
      <p:sp>
        <p:nvSpPr>
          <p:cNvPr id="5" name="TextBox 4"/>
          <p:cNvSpPr txBox="1"/>
          <p:nvPr/>
        </p:nvSpPr>
        <p:spPr>
          <a:xfrm>
            <a:off x="406665" y="8921921"/>
            <a:ext cx="12175066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51" dirty="0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#</a:t>
            </a:r>
            <a:r>
              <a:rPr lang="fr-FR" sz="4551" dirty="0" err="1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DevoxxMA</a:t>
            </a:r>
            <a:endParaRPr lang="fr-FR" sz="4551" dirty="0">
              <a:solidFill>
                <a:schemeClr val="bg1"/>
              </a:solidFill>
              <a:latin typeface="Trebuchet MS Bold" charset="0"/>
              <a:ea typeface="+mj-ea"/>
              <a:cs typeface="Trebuchet MS Bold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754" y="2603501"/>
            <a:ext cx="9130980" cy="3099597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987" y="6318032"/>
            <a:ext cx="1806097" cy="2354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3168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Notebook – </a:t>
            </a:r>
            <a:br>
              <a:rPr lang="nl-NL" dirty="0"/>
            </a:br>
            <a:r>
              <a:rPr lang="nl-NL" dirty="0"/>
              <a:t>The Lab </a:t>
            </a:r>
            <a:r>
              <a:rPr lang="nl-NL" dirty="0" err="1"/>
              <a:t>journal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Datalab</a:t>
            </a:r>
            <a:r>
              <a:rPr lang="nl-NL" dirty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/>
              <a:t>Common format for data </a:t>
            </a:r>
            <a:r>
              <a:rPr lang="nl-NL" dirty="0" err="1"/>
              <a:t>exploration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presentation</a:t>
            </a:r>
            <a:endParaRPr lang="nl-NL" dirty="0"/>
          </a:p>
          <a:p>
            <a:r>
              <a:rPr lang="nl-NL" dirty="0"/>
              <a:t>User </a:t>
            </a:r>
            <a:r>
              <a:rPr lang="nl-NL" dirty="0" err="1"/>
              <a:t>friendly</a:t>
            </a:r>
            <a:r>
              <a:rPr lang="nl-NL" dirty="0"/>
              <a:t> interface on top of </a:t>
            </a:r>
            <a:r>
              <a:rPr lang="nl-NL" dirty="0" err="1"/>
              <a:t>powerful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endParaRPr lang="nl-NL" dirty="0"/>
          </a:p>
          <a:p>
            <a:r>
              <a:rPr lang="nl-NL" dirty="0"/>
              <a:t>Most </a:t>
            </a:r>
            <a:r>
              <a:rPr lang="nl-NL" dirty="0" err="1"/>
              <a:t>popular</a:t>
            </a:r>
            <a:r>
              <a:rPr lang="nl-NL" dirty="0"/>
              <a:t> </a:t>
            </a:r>
            <a:r>
              <a:rPr lang="nl-NL" dirty="0" err="1"/>
              <a:t>implementations</a:t>
            </a:r>
            <a:endParaRPr lang="nl-NL" dirty="0"/>
          </a:p>
          <a:p>
            <a:pPr lvl="1"/>
            <a:r>
              <a:rPr lang="nl-NL" b="1" dirty="0" err="1"/>
              <a:t>Jupyter</a:t>
            </a:r>
            <a:r>
              <a:rPr lang="nl-NL" b="1" dirty="0"/>
              <a:t> (</a:t>
            </a:r>
            <a:r>
              <a:rPr lang="nl-NL" b="1" dirty="0" err="1"/>
              <a:t>fka</a:t>
            </a:r>
            <a:r>
              <a:rPr lang="nl-NL" b="1" dirty="0"/>
              <a:t> </a:t>
            </a:r>
            <a:r>
              <a:rPr lang="nl-NL" b="1" dirty="0" err="1"/>
              <a:t>IPython</a:t>
            </a:r>
            <a:r>
              <a:rPr lang="nl-NL" b="1" dirty="0"/>
              <a:t>)</a:t>
            </a:r>
          </a:p>
          <a:p>
            <a:pPr lvl="1"/>
            <a:r>
              <a:rPr lang="nl-NL" dirty="0"/>
              <a:t>Apache Zeppelin</a:t>
            </a:r>
          </a:p>
          <a:p>
            <a:pPr lvl="1"/>
            <a:r>
              <a:rPr lang="nl-NL" sz="2000" dirty="0" err="1"/>
              <a:t>Spark</a:t>
            </a:r>
            <a:r>
              <a:rPr lang="nl-NL" sz="2000" dirty="0"/>
              <a:t> Notebook</a:t>
            </a:r>
          </a:p>
          <a:p>
            <a:pPr lvl="1"/>
            <a:r>
              <a:rPr lang="nl-NL" sz="2000" dirty="0" err="1"/>
              <a:t>Beaker</a:t>
            </a:r>
            <a:endParaRPr lang="nl-NL" dirty="0"/>
          </a:p>
          <a:p>
            <a:pPr lvl="1"/>
            <a:r>
              <a:rPr lang="nl-NL" dirty="0" err="1"/>
              <a:t>SageMath</a:t>
            </a:r>
            <a:r>
              <a:rPr lang="nl-NL" dirty="0"/>
              <a:t> (</a:t>
            </a:r>
            <a:r>
              <a:rPr lang="nl-NL" dirty="0" err="1"/>
              <a:t>SageMathCloud</a:t>
            </a:r>
            <a:r>
              <a:rPr lang="nl-NL" dirty="0"/>
              <a:t> =&gt; </a:t>
            </a:r>
            <a:r>
              <a:rPr lang="nl-NL" dirty="0" err="1"/>
              <a:t>CoCalc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Oracle Machine Learning Notebook UI</a:t>
            </a:r>
          </a:p>
          <a:p>
            <a:r>
              <a:rPr lang="en-US" dirty="0"/>
              <a:t>Try out </a:t>
            </a:r>
            <a:r>
              <a:rPr lang="en-US" dirty="0" err="1"/>
              <a:t>Jupyter</a:t>
            </a:r>
            <a:r>
              <a:rPr lang="en-US" dirty="0"/>
              <a:t> at: https://mybinder.org/</a:t>
            </a:r>
          </a:p>
        </p:txBody>
      </p:sp>
      <p:pic>
        <p:nvPicPr>
          <p:cNvPr id="4" name="Picture 4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247"/>
          <a:stretch/>
        </p:blipFill>
        <p:spPr bwMode="auto">
          <a:xfrm>
            <a:off x="10594975" y="4041457"/>
            <a:ext cx="6351905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lab journa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465967">
            <a:off x="14966737" y="8214531"/>
            <a:ext cx="2037714" cy="778933"/>
          </a:xfrm>
          <a:prstGeom prst="rect">
            <a:avLst/>
          </a:prstGeom>
          <a:noFill/>
          <a:scene3d>
            <a:camera prst="orthographicFront">
              <a:rot lat="17699988" lon="20099991" rev="20699999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044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notebook </a:t>
            </a:r>
            <a:r>
              <a:rPr lang="nl-NL" dirty="0" err="1"/>
              <a:t>exploration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1540" y="1778000"/>
            <a:ext cx="10777220" cy="76064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62460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The Netherlands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1300483"/>
            <a:r>
              <a:rPr lang="nl-NL" dirty="0">
                <a:solidFill>
                  <a:srgbClr val="FFFFFF"/>
                </a:solidFill>
                <a:latin typeface="Arial" panose="020B0604020202020204"/>
              </a:rPr>
              <a:t>50 </a:t>
            </a:r>
            <a:r>
              <a:rPr lang="nl-NL" dirty="0" err="1">
                <a:solidFill>
                  <a:srgbClr val="FFFFFF"/>
                </a:solidFill>
                <a:latin typeface="Arial" panose="020B0604020202020204"/>
              </a:rPr>
              <a:t>Shades</a:t>
            </a:r>
            <a:r>
              <a:rPr lang="nl-NL" dirty="0">
                <a:solidFill>
                  <a:srgbClr val="FFFFFF"/>
                </a:solidFill>
                <a:latin typeface="Arial" panose="020B0604020202020204"/>
              </a:rPr>
              <a:t> of Data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300483"/>
            <a:fld id="{14F1411D-0280-154F-AEAC-4C20B7AA46B2}" type="slidenum">
              <a:rPr lang="nl-NL">
                <a:solidFill>
                  <a:srgbClr val="FFFFFF"/>
                </a:solidFill>
                <a:latin typeface="Arial" panose="020B0604020202020204"/>
              </a:rPr>
              <a:pPr defTabSz="1300483"/>
              <a:t>5</a:t>
            </a:fld>
            <a:endParaRPr lang="nl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7108" name="Picture 4" descr="Image result for the netherlan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" y="-249781"/>
            <a:ext cx="17339733" cy="11541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110" name="Picture 6" descr="Image result for the netherland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2253" y="2048001"/>
            <a:ext cx="4226560" cy="316088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heap of bikes dutch">
            <a:extLst>
              <a:ext uri="{FF2B5EF4-FFF2-40B4-BE49-F238E27FC236}">
                <a16:creationId xmlns:a16="http://schemas.microsoft.com/office/drawing/2014/main" id="{E9F55EF8-1AFD-4B58-B622-8E3B758F2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1699" y="6377786"/>
            <a:ext cx="7479340" cy="373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6873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Data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/>
              <a:t>Governments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NGOs</a:t>
            </a:r>
            <a:r>
              <a:rPr lang="nl-NL" dirty="0"/>
              <a:t>, </a:t>
            </a:r>
            <a:r>
              <a:rPr lang="nl-NL" dirty="0" err="1"/>
              <a:t>scientific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even commercial </a:t>
            </a:r>
            <a:r>
              <a:rPr lang="nl-NL" dirty="0" err="1"/>
              <a:t>organizations</a:t>
            </a:r>
            <a:r>
              <a:rPr lang="nl-NL" dirty="0"/>
              <a:t> are </a:t>
            </a:r>
            <a:r>
              <a:rPr lang="nl-NL" dirty="0" err="1"/>
              <a:t>publishing</a:t>
            </a:r>
            <a:r>
              <a:rPr lang="nl-NL" dirty="0"/>
              <a:t> data</a:t>
            </a:r>
          </a:p>
          <a:p>
            <a:r>
              <a:rPr lang="nl-NL" dirty="0" err="1"/>
              <a:t>Inviting</a:t>
            </a:r>
            <a:r>
              <a:rPr lang="nl-NL" dirty="0"/>
              <a:t> </a:t>
            </a:r>
            <a:r>
              <a:rPr lang="nl-NL" dirty="0" err="1"/>
              <a:t>anyone</a:t>
            </a:r>
            <a:r>
              <a:rPr lang="nl-NL" dirty="0"/>
              <a:t> </a:t>
            </a:r>
            <a:r>
              <a:rPr lang="nl-NL" dirty="0" err="1"/>
              <a:t>who</a:t>
            </a:r>
            <a:r>
              <a:rPr lang="nl-NL" dirty="0"/>
              <a:t> wants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join</a:t>
            </a:r>
            <a:r>
              <a:rPr lang="nl-NL" dirty="0"/>
              <a:t> in </a:t>
            </a:r>
            <a:r>
              <a:rPr lang="nl-NL" dirty="0" err="1"/>
              <a:t>to</a:t>
            </a:r>
            <a:r>
              <a:rPr lang="nl-NL" dirty="0"/>
              <a:t> help make </a:t>
            </a:r>
            <a:br>
              <a:rPr lang="nl-NL" dirty="0"/>
            </a:br>
            <a:r>
              <a:rPr lang="nl-NL" dirty="0"/>
              <a:t>sense of </a:t>
            </a:r>
            <a:r>
              <a:rPr lang="nl-NL" dirty="0" err="1"/>
              <a:t>the</a:t>
            </a:r>
            <a:r>
              <a:rPr lang="nl-NL" dirty="0"/>
              <a:t> data – </a:t>
            </a:r>
            <a:r>
              <a:rPr lang="nl-NL" dirty="0" err="1"/>
              <a:t>understand</a:t>
            </a:r>
            <a:r>
              <a:rPr lang="nl-NL" dirty="0"/>
              <a:t> </a:t>
            </a:r>
            <a:r>
              <a:rPr lang="nl-NL" dirty="0" err="1"/>
              <a:t>driving</a:t>
            </a:r>
            <a:r>
              <a:rPr lang="nl-NL" dirty="0"/>
              <a:t> factors, </a:t>
            </a:r>
            <a:br>
              <a:rPr lang="nl-NL" dirty="0"/>
            </a:br>
            <a:r>
              <a:rPr lang="nl-NL" dirty="0" err="1"/>
              <a:t>identify</a:t>
            </a:r>
            <a:r>
              <a:rPr lang="nl-NL" dirty="0"/>
              <a:t> </a:t>
            </a:r>
            <a:r>
              <a:rPr lang="nl-NL" dirty="0" err="1"/>
              <a:t>categories</a:t>
            </a:r>
            <a:r>
              <a:rPr lang="nl-NL" dirty="0"/>
              <a:t>, help </a:t>
            </a:r>
            <a:r>
              <a:rPr lang="nl-NL" dirty="0" err="1"/>
              <a:t>predict</a:t>
            </a:r>
            <a:endParaRPr lang="nl-NL" dirty="0"/>
          </a:p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areas</a:t>
            </a:r>
            <a:endParaRPr lang="nl-NL" dirty="0"/>
          </a:p>
          <a:p>
            <a:pPr lvl="1"/>
            <a:r>
              <a:rPr lang="nl-NL" dirty="0" err="1"/>
              <a:t>Economy</a:t>
            </a:r>
            <a:r>
              <a:rPr lang="nl-NL" dirty="0"/>
              <a:t>, health, public </a:t>
            </a:r>
            <a:r>
              <a:rPr lang="nl-NL" dirty="0" err="1"/>
              <a:t>safety</a:t>
            </a:r>
            <a:r>
              <a:rPr lang="nl-NL" dirty="0"/>
              <a:t>, </a:t>
            </a:r>
            <a:r>
              <a:rPr lang="nl-NL" dirty="0" err="1"/>
              <a:t>sports</a:t>
            </a:r>
            <a:r>
              <a:rPr lang="nl-NL" dirty="0"/>
              <a:t>, traffic &amp;</a:t>
            </a:r>
            <a:br>
              <a:rPr lang="nl-NL" dirty="0"/>
            </a:br>
            <a:r>
              <a:rPr lang="nl-NL" dirty="0"/>
              <a:t>transportation, games, environment, </a:t>
            </a:r>
            <a:r>
              <a:rPr lang="nl-NL" dirty="0" err="1"/>
              <a:t>maps</a:t>
            </a:r>
            <a:r>
              <a:rPr lang="nl-NL" dirty="0"/>
              <a:t>, …</a:t>
            </a:r>
          </a:p>
          <a:p>
            <a:endParaRPr lang="nl-NL" dirty="0"/>
          </a:p>
          <a:p>
            <a:endParaRPr lang="en-US" dirty="0"/>
          </a:p>
        </p:txBody>
      </p:sp>
      <p:pic>
        <p:nvPicPr>
          <p:cNvPr id="4098" name="Picture 2" descr="Responsiv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5485" y="3489960"/>
            <a:ext cx="6093590" cy="5471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77338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Open data –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examples</a:t>
            </a:r>
            <a:r>
              <a:rPr lang="nl-NL" dirty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1938402"/>
            <a:ext cx="15013939" cy="7377876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/>
              <a:t>Kaggle</a:t>
            </a:r>
            <a:r>
              <a:rPr lang="nl-NL" dirty="0"/>
              <a:t> - Data Sets </a:t>
            </a:r>
            <a:r>
              <a:rPr lang="nl-NL" dirty="0" err="1"/>
              <a:t>and</a:t>
            </a:r>
            <a:r>
              <a:rPr lang="nl-NL" dirty="0"/>
              <a:t> [Samples of] Data Discovery: www.kaggle.com</a:t>
            </a:r>
          </a:p>
          <a:p>
            <a:r>
              <a:rPr lang="nl-NL" dirty="0"/>
              <a:t>India Government - data.gov.in</a:t>
            </a:r>
          </a:p>
          <a:p>
            <a:pPr lvl="1"/>
            <a:r>
              <a:rPr lang="nl-NL" dirty="0"/>
              <a:t>US, EU and UK Government Data: data.gov, </a:t>
            </a:r>
            <a:r>
              <a:rPr lang="en-US" dirty="0"/>
              <a:t>open-data.europa.eu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data.gov.uk</a:t>
            </a:r>
          </a:p>
          <a:p>
            <a:r>
              <a:rPr lang="en-US" dirty="0"/>
              <a:t>Open Images Data Set: www.image-net.org</a:t>
            </a:r>
          </a:p>
          <a:p>
            <a:r>
              <a:rPr lang="nl-NL" dirty="0"/>
              <a:t>Open Data </a:t>
            </a:r>
            <a:r>
              <a:rPr lang="nl-NL" dirty="0" err="1"/>
              <a:t>From</a:t>
            </a:r>
            <a:r>
              <a:rPr lang="nl-NL" dirty="0"/>
              <a:t> World Bank: </a:t>
            </a:r>
            <a:r>
              <a:rPr lang="en-US" dirty="0"/>
              <a:t>data.worldbank.org</a:t>
            </a:r>
          </a:p>
          <a:p>
            <a:r>
              <a:rPr lang="nl-NL" dirty="0" err="1"/>
              <a:t>Historic</a:t>
            </a:r>
            <a:r>
              <a:rPr lang="nl-NL" dirty="0"/>
              <a:t> Football Data: api.football-data.org</a:t>
            </a:r>
          </a:p>
          <a:p>
            <a:r>
              <a:rPr lang="nl-NL" dirty="0"/>
              <a:t>New York City Open Data - opendata.cityofnewyork.us</a:t>
            </a:r>
          </a:p>
          <a:p>
            <a:r>
              <a:rPr lang="nl-NL" dirty="0"/>
              <a:t>Airports, Airlines, Flight Routes: </a:t>
            </a:r>
            <a:r>
              <a:rPr lang="en-US" dirty="0"/>
              <a:t>openflights.org</a:t>
            </a:r>
          </a:p>
          <a:p>
            <a:r>
              <a:rPr lang="nl-NL" dirty="0"/>
              <a:t>Open Database – machine counterpart </a:t>
            </a:r>
            <a:r>
              <a:rPr lang="nl-NL" dirty="0" err="1"/>
              <a:t>to</a:t>
            </a:r>
            <a:r>
              <a:rPr lang="nl-NL" dirty="0"/>
              <a:t> Wikipedia: </a:t>
            </a:r>
            <a:r>
              <a:rPr lang="en-US" dirty="0"/>
              <a:t>www.wikidata.org</a:t>
            </a:r>
          </a:p>
          <a:p>
            <a:r>
              <a:rPr lang="en-US" dirty="0"/>
              <a:t>Google Audio Set (manually annotated audio events) </a:t>
            </a:r>
            <a:br>
              <a:rPr lang="en-US" dirty="0"/>
            </a:br>
            <a:r>
              <a:rPr lang="en-US" dirty="0"/>
              <a:t>- research.google.com/</a:t>
            </a:r>
            <a:r>
              <a:rPr lang="en-US" dirty="0" err="1"/>
              <a:t>audioset</a:t>
            </a:r>
            <a:r>
              <a:rPr lang="en-US" dirty="0"/>
              <a:t>/</a:t>
            </a:r>
          </a:p>
          <a:p>
            <a:r>
              <a:rPr lang="en-US" dirty="0" err="1"/>
              <a:t>Movielens</a:t>
            </a:r>
            <a:r>
              <a:rPr lang="en-US" dirty="0"/>
              <a:t> - Movies, viewers and ratings: </a:t>
            </a:r>
            <a:br>
              <a:rPr lang="en-US" dirty="0"/>
            </a:br>
            <a:r>
              <a:rPr lang="en-US" dirty="0"/>
              <a:t>files.grouplens.org/datasets/</a:t>
            </a:r>
            <a:r>
              <a:rPr lang="en-US" dirty="0" err="1"/>
              <a:t>movielens</a:t>
            </a:r>
            <a:r>
              <a:rPr lang="en-US" dirty="0"/>
              <a:t>/</a:t>
            </a:r>
          </a:p>
          <a:p>
            <a:endParaRPr lang="nl-NL" dirty="0"/>
          </a:p>
          <a:p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6146" name="Picture 2" descr="Kaggl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67765" y="1645627"/>
            <a:ext cx="1892935" cy="678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7765" y="4054072"/>
            <a:ext cx="3893203" cy="460206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F80C87-A322-498B-94C6-D64B7232BC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7765" y="2305768"/>
            <a:ext cx="2438611" cy="7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089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Hadoop</a:t>
            </a:r>
            <a:r>
              <a:rPr lang="nl-NL" dirty="0"/>
              <a:t>?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428979" cy="6281419"/>
          </a:xfrm>
        </p:spPr>
        <p:txBody>
          <a:bodyPr>
            <a:normAutofit lnSpcReduction="10000"/>
          </a:bodyPr>
          <a:lstStyle/>
          <a:p>
            <a:r>
              <a:rPr lang="nl-NL" dirty="0"/>
              <a:t>Big Data means Big Computing </a:t>
            </a:r>
            <a:r>
              <a:rPr lang="nl-NL" dirty="0" err="1"/>
              <a:t>and</a:t>
            </a:r>
            <a:r>
              <a:rPr lang="nl-NL" dirty="0"/>
              <a:t> Big Storage</a:t>
            </a:r>
          </a:p>
          <a:p>
            <a:r>
              <a:rPr lang="nl-NL" i="1" dirty="0"/>
              <a:t>Big</a:t>
            </a:r>
            <a:r>
              <a:rPr lang="nl-NL" dirty="0"/>
              <a:t> </a:t>
            </a:r>
            <a:r>
              <a:rPr lang="nl-NL" dirty="0" err="1"/>
              <a:t>requires</a:t>
            </a:r>
            <a:r>
              <a:rPr lang="nl-NL" dirty="0"/>
              <a:t> </a:t>
            </a:r>
            <a:r>
              <a:rPr lang="nl-NL" dirty="0" err="1"/>
              <a:t>scalable</a:t>
            </a:r>
            <a:r>
              <a:rPr lang="nl-NL" dirty="0"/>
              <a:t> =&gt; </a:t>
            </a:r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</a:t>
            </a:r>
          </a:p>
          <a:p>
            <a:r>
              <a:rPr lang="nl-NL" dirty="0" err="1"/>
              <a:t>Moving</a:t>
            </a:r>
            <a:r>
              <a:rPr lang="nl-NL" dirty="0"/>
              <a:t> data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expensive</a:t>
            </a:r>
            <a:r>
              <a:rPr lang="nl-NL" dirty="0"/>
              <a:t> (</a:t>
            </a:r>
            <a:r>
              <a:rPr lang="nl-NL" dirty="0" err="1"/>
              <a:t>network</a:t>
            </a:r>
            <a:r>
              <a:rPr lang="nl-NL" dirty="0"/>
              <a:t>, disk IO)</a:t>
            </a:r>
          </a:p>
          <a:p>
            <a:r>
              <a:rPr lang="nl-NL" dirty="0" err="1"/>
              <a:t>Rather</a:t>
            </a:r>
            <a:r>
              <a:rPr lang="nl-NL" dirty="0"/>
              <a:t> </a:t>
            </a:r>
            <a:r>
              <a:rPr lang="nl-NL" dirty="0" err="1"/>
              <a:t>than</a:t>
            </a:r>
            <a:r>
              <a:rPr lang="nl-NL" dirty="0"/>
              <a:t> move data </a:t>
            </a:r>
            <a:r>
              <a:rPr lang="nl-NL" dirty="0" err="1"/>
              <a:t>to</a:t>
            </a:r>
            <a:r>
              <a:rPr lang="nl-NL" dirty="0"/>
              <a:t> processor – move processing </a:t>
            </a:r>
            <a:r>
              <a:rPr lang="nl-NL" dirty="0" err="1"/>
              <a:t>to</a:t>
            </a:r>
            <a:r>
              <a:rPr lang="nl-NL" dirty="0"/>
              <a:t> data: </a:t>
            </a:r>
            <a:r>
              <a:rPr lang="nl-NL" dirty="0" err="1"/>
              <a:t>distributed</a:t>
            </a:r>
            <a:r>
              <a:rPr lang="nl-NL" dirty="0"/>
              <a:t> processing</a:t>
            </a:r>
          </a:p>
          <a:p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 =&gt; </a:t>
            </a:r>
            <a:r>
              <a:rPr lang="nl-NL" dirty="0" err="1"/>
              <a:t>Hadoop</a:t>
            </a:r>
            <a:r>
              <a:rPr lang="nl-NL" dirty="0"/>
              <a:t>:</a:t>
            </a:r>
            <a:br>
              <a:rPr lang="nl-NL" dirty="0"/>
            </a:br>
            <a:r>
              <a:rPr lang="nl-NL" dirty="0" err="1"/>
              <a:t>distributed</a:t>
            </a:r>
            <a:r>
              <a:rPr lang="nl-NL" dirty="0"/>
              <a:t> data &amp; </a:t>
            </a:r>
            <a:r>
              <a:rPr lang="nl-NL" dirty="0" err="1"/>
              <a:t>distributed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HDFS – </a:t>
            </a:r>
            <a:r>
              <a:rPr lang="nl-NL" dirty="0" err="1"/>
              <a:t>Hadoop</a:t>
            </a:r>
            <a:r>
              <a:rPr lang="nl-NL" dirty="0"/>
              <a:t> Distributed File System</a:t>
            </a:r>
          </a:p>
          <a:p>
            <a:pPr lvl="1"/>
            <a:r>
              <a:rPr lang="nl-NL" dirty="0"/>
              <a:t>Map </a:t>
            </a:r>
            <a:r>
              <a:rPr lang="nl-NL" dirty="0" err="1"/>
              <a:t>Reduce</a:t>
            </a:r>
            <a:r>
              <a:rPr lang="nl-NL" dirty="0"/>
              <a:t> – parallel, </a:t>
            </a:r>
            <a:r>
              <a:rPr lang="nl-NL" dirty="0" err="1"/>
              <a:t>distributed</a:t>
            </a:r>
            <a:r>
              <a:rPr lang="nl-NL" dirty="0"/>
              <a:t> processing</a:t>
            </a:r>
          </a:p>
          <a:p>
            <a:r>
              <a:rPr lang="nl-NL" dirty="0"/>
              <a:t>Map-</a:t>
            </a:r>
            <a:r>
              <a:rPr lang="nl-NL" dirty="0" err="1"/>
              <a:t>Reduce</a:t>
            </a:r>
            <a:r>
              <a:rPr lang="nl-NL" dirty="0"/>
              <a:t> </a:t>
            </a:r>
            <a:r>
              <a:rPr lang="nl-NL" dirty="0" err="1"/>
              <a:t>operates</a:t>
            </a:r>
            <a:r>
              <a:rPr lang="nl-NL" dirty="0"/>
              <a:t> on data </a:t>
            </a:r>
            <a:r>
              <a:rPr lang="nl-NL" dirty="0" err="1"/>
              <a:t>locally</a:t>
            </a:r>
            <a:r>
              <a:rPr lang="nl-NL" dirty="0"/>
              <a:t>, </a:t>
            </a:r>
            <a:r>
              <a:rPr lang="nl-NL" dirty="0" err="1"/>
              <a:t>then</a:t>
            </a:r>
            <a:br>
              <a:rPr lang="nl-NL" dirty="0"/>
            </a:br>
            <a:r>
              <a:rPr lang="nl-NL" dirty="0" err="1"/>
              <a:t>persists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aggregates</a:t>
            </a:r>
            <a:r>
              <a:rPr lang="nl-NL" dirty="0"/>
              <a:t> </a:t>
            </a:r>
            <a:r>
              <a:rPr lang="nl-NL" dirty="0" err="1"/>
              <a:t>results</a:t>
            </a:r>
            <a:endParaRPr lang="nl-NL" dirty="0"/>
          </a:p>
          <a:p>
            <a:endParaRPr lang="en-US" dirty="0"/>
          </a:p>
        </p:txBody>
      </p:sp>
      <p:pic>
        <p:nvPicPr>
          <p:cNvPr id="3076" name="Picture 4" descr="Image result for hadoop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6935" y="556260"/>
            <a:ext cx="20288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hadoop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2060" y="5295900"/>
            <a:ext cx="674370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27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spark</a:t>
            </a:r>
            <a:r>
              <a:rPr lang="nl-NL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677659"/>
          </a:xfrm>
        </p:spPr>
        <p:txBody>
          <a:bodyPr>
            <a:normAutofit/>
          </a:bodyPr>
          <a:lstStyle/>
          <a:p>
            <a:r>
              <a:rPr lang="nl-NL" dirty="0" err="1"/>
              <a:t>Developing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orchestrating</a:t>
            </a:r>
            <a:r>
              <a:rPr lang="nl-NL" dirty="0"/>
              <a:t> Map-</a:t>
            </a:r>
            <a:r>
              <a:rPr lang="nl-NL" dirty="0" err="1"/>
              <a:t>Reduce</a:t>
            </a:r>
            <a:r>
              <a:rPr lang="nl-NL" dirty="0"/>
              <a:t> on </a:t>
            </a:r>
            <a:r>
              <a:rPr lang="nl-NL" dirty="0" err="1"/>
              <a:t>Hadoop</a:t>
            </a:r>
            <a:r>
              <a:rPr lang="nl-NL" dirty="0"/>
              <a:t>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simple</a:t>
            </a:r>
            <a:endParaRPr lang="nl-NL" dirty="0"/>
          </a:p>
          <a:p>
            <a:pPr lvl="1"/>
            <a:r>
              <a:rPr lang="nl-NL" dirty="0"/>
              <a:t>Running jobs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slow </a:t>
            </a:r>
            <a:r>
              <a:rPr lang="nl-NL" dirty="0" err="1"/>
              <a:t>due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frequent disk </a:t>
            </a:r>
            <a:r>
              <a:rPr lang="nl-NL" dirty="0" err="1"/>
              <a:t>writing</a:t>
            </a:r>
            <a:endParaRPr lang="nl-NL" dirty="0"/>
          </a:p>
          <a:p>
            <a:r>
              <a:rPr lang="nl-NL" dirty="0" err="1"/>
              <a:t>Spark</a:t>
            </a:r>
            <a:r>
              <a:rPr lang="nl-NL" dirty="0"/>
              <a:t> is for managing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orchestrating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processing on a </a:t>
            </a:r>
            <a:r>
              <a:rPr lang="nl-NL" dirty="0" err="1"/>
              <a:t>variety</a:t>
            </a:r>
            <a:r>
              <a:rPr lang="nl-NL" dirty="0"/>
              <a:t> of cluster systems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Hadoop</a:t>
            </a:r>
            <a:r>
              <a:rPr lang="nl-NL" dirty="0"/>
              <a:t> as </a:t>
            </a:r>
            <a:r>
              <a:rPr lang="nl-NL" dirty="0" err="1"/>
              <a:t>the</a:t>
            </a:r>
            <a:r>
              <a:rPr lang="nl-NL" dirty="0"/>
              <a:t> most </a:t>
            </a:r>
            <a:r>
              <a:rPr lang="nl-NL" dirty="0" err="1"/>
              <a:t>obvious</a:t>
            </a:r>
            <a:r>
              <a:rPr lang="nl-NL" dirty="0"/>
              <a:t> target</a:t>
            </a:r>
          </a:p>
          <a:p>
            <a:pPr lvl="1"/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APIs</a:t>
            </a:r>
            <a:r>
              <a:rPr lang="nl-NL" dirty="0"/>
              <a:t> in Java, Python, R, Scala</a:t>
            </a:r>
          </a:p>
          <a:p>
            <a:r>
              <a:rPr lang="nl-NL" dirty="0" err="1"/>
              <a:t>Spark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r>
              <a:rPr lang="nl-NL" dirty="0" err="1"/>
              <a:t>lazy</a:t>
            </a:r>
            <a:r>
              <a:rPr lang="nl-NL" dirty="0"/>
              <a:t> 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in-memory data </a:t>
            </a:r>
            <a:r>
              <a:rPr lang="nl-NL" dirty="0" err="1"/>
              <a:t>structures</a:t>
            </a:r>
            <a:r>
              <a:rPr lang="nl-NL" dirty="0"/>
              <a:t> – </a:t>
            </a:r>
            <a:r>
              <a:rPr lang="nl-NL" dirty="0" err="1"/>
              <a:t>offering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performance</a:t>
            </a:r>
          </a:p>
          <a:p>
            <a:pPr lvl="1"/>
            <a:r>
              <a:rPr lang="nl-NL" dirty="0"/>
              <a:t>Through </a:t>
            </a:r>
            <a:r>
              <a:rPr lang="nl-NL" dirty="0" err="1"/>
              <a:t>Spark</a:t>
            </a:r>
            <a:r>
              <a:rPr lang="nl-NL" dirty="0"/>
              <a:t> – cluster </a:t>
            </a:r>
            <a:r>
              <a:rPr lang="nl-NL" dirty="0" err="1"/>
              <a:t>based</a:t>
            </a:r>
            <a:r>
              <a:rPr lang="nl-NL" dirty="0"/>
              <a:t> processing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interactively</a:t>
            </a:r>
            <a:endParaRPr lang="nl-NL" dirty="0"/>
          </a:p>
          <a:p>
            <a:r>
              <a:rPr lang="nl-NL" dirty="0" err="1"/>
              <a:t>Spark</a:t>
            </a:r>
            <a:r>
              <a:rPr lang="nl-NL" dirty="0"/>
              <a:t> has </a:t>
            </a:r>
            <a:r>
              <a:rPr lang="nl-NL" dirty="0" err="1"/>
              <a:t>additional</a:t>
            </a:r>
            <a:r>
              <a:rPr lang="nl-NL" dirty="0"/>
              <a:t> modules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leverage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processing for running </a:t>
            </a:r>
            <a:r>
              <a:rPr lang="nl-NL" dirty="0" err="1"/>
              <a:t>prepackaged</a:t>
            </a:r>
            <a:r>
              <a:rPr lang="nl-NL" dirty="0"/>
              <a:t> jobs (SQL, </a:t>
            </a:r>
            <a:r>
              <a:rPr lang="nl-NL" dirty="0" err="1"/>
              <a:t>Graph</a:t>
            </a:r>
            <a:r>
              <a:rPr lang="nl-NL" dirty="0"/>
              <a:t>, ML, …)</a:t>
            </a:r>
            <a:br>
              <a:rPr lang="nl-NL" dirty="0"/>
            </a:br>
            <a:endParaRPr lang="nl-NL" dirty="0"/>
          </a:p>
          <a:p>
            <a:endParaRPr lang="en-US" dirty="0"/>
          </a:p>
        </p:txBody>
      </p:sp>
      <p:pic>
        <p:nvPicPr>
          <p:cNvPr id="3074" name="Picture 2" descr="Image result for spar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315" y="243840"/>
            <a:ext cx="35814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hadoop architecture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 bwMode="auto">
          <a:xfrm>
            <a:off x="13109575" y="5600700"/>
            <a:ext cx="3371850" cy="404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hadoo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62225" y="4477702"/>
            <a:ext cx="2028825" cy="1362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>
            <a:off x="15106015" y="2148840"/>
            <a:ext cx="0" cy="3009899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88094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</a:t>
            </a:r>
            <a:r>
              <a:rPr lang="nl-NL" dirty="0" err="1"/>
              <a:t>overview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Apache Spark architecture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75" y="1723072"/>
            <a:ext cx="14733905" cy="7692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4961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running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spark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7513319"/>
            <a:ext cx="11942763" cy="817881"/>
          </a:xfrm>
        </p:spPr>
        <p:txBody>
          <a:bodyPr>
            <a:normAutofit/>
          </a:bodyPr>
          <a:lstStyle/>
          <a:p>
            <a:r>
              <a:rPr lang="en-US" sz="2400" dirty="0"/>
              <a:t>https://github.com/jadianes/spark-movie-lens/blob/master/notebooks/building-recommender.ipynb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9560" y="1859178"/>
            <a:ext cx="8136255" cy="53420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2262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oracle</a:t>
            </a:r>
            <a:r>
              <a:rPr lang="nl-NL" dirty="0"/>
              <a:t> </a:t>
            </a:r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l-NL" dirty="0"/>
              <a:t>Oracle Advanced Analytics in Oracle Database</a:t>
            </a:r>
          </a:p>
          <a:p>
            <a:pPr lvl="1"/>
            <a:r>
              <a:rPr lang="nl-NL" dirty="0"/>
              <a:t>Data </a:t>
            </a:r>
            <a:r>
              <a:rPr lang="nl-NL" dirty="0" err="1"/>
              <a:t>Mining</a:t>
            </a:r>
            <a:r>
              <a:rPr lang="nl-NL" dirty="0"/>
              <a:t>, Enterprise R</a:t>
            </a:r>
          </a:p>
          <a:p>
            <a:pPr lvl="1"/>
            <a:r>
              <a:rPr lang="nl-NL" dirty="0" err="1"/>
              <a:t>Text</a:t>
            </a:r>
            <a:r>
              <a:rPr lang="nl-NL" dirty="0"/>
              <a:t> (ESA), </a:t>
            </a:r>
            <a:r>
              <a:rPr lang="nl-NL" dirty="0" err="1"/>
              <a:t>Spatial</a:t>
            </a:r>
            <a:r>
              <a:rPr lang="nl-NL" dirty="0"/>
              <a:t>, </a:t>
            </a:r>
            <a:r>
              <a:rPr lang="nl-NL" dirty="0" err="1"/>
              <a:t>Graph</a:t>
            </a:r>
            <a:endParaRPr lang="nl-NL" dirty="0"/>
          </a:p>
          <a:p>
            <a:pPr lvl="1"/>
            <a:r>
              <a:rPr lang="nl-NL" dirty="0"/>
              <a:t>SQL</a:t>
            </a:r>
          </a:p>
        </p:txBody>
      </p:sp>
      <p:pic>
        <p:nvPicPr>
          <p:cNvPr id="3074" name="Picture 2" descr="https://i0.wp.com/technology.amis.nl/wp-content/uploads/2016/10/image-72.png?ssl=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8531" y="530492"/>
            <a:ext cx="5523865" cy="429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381" y="4826833"/>
            <a:ext cx="10093816" cy="460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57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64" y="356730"/>
            <a:ext cx="14955520" cy="1885245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776663" fontAlgn="base" hangingPunct="0">
              <a:spcAft>
                <a:spcPct val="0"/>
              </a:spcAft>
            </a:pPr>
            <a:r>
              <a:rPr lang="fr-FR" sz="1024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dirty="0" err="1"/>
              <a:t>Demo</a:t>
            </a:r>
            <a:r>
              <a:rPr lang="fr-FR" dirty="0"/>
              <a:t>: </a:t>
            </a:r>
            <a:r>
              <a:rPr lang="en-US" dirty="0"/>
              <a:t>Classification </a:t>
            </a:r>
            <a:endParaRPr lang="fr-FR" dirty="0"/>
          </a:p>
        </p:txBody>
      </p:sp>
      <p:sp>
        <p:nvSpPr>
          <p:cNvPr id="5" name="TextBox 4"/>
          <p:cNvSpPr txBox="1"/>
          <p:nvPr/>
        </p:nvSpPr>
        <p:spPr>
          <a:xfrm>
            <a:off x="406665" y="8921921"/>
            <a:ext cx="12175066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51" dirty="0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#</a:t>
            </a:r>
            <a:r>
              <a:rPr lang="fr-FR" sz="4551" dirty="0" err="1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DevoxxMA</a:t>
            </a:r>
            <a:endParaRPr lang="fr-FR" sz="4551" dirty="0">
              <a:solidFill>
                <a:schemeClr val="bg1"/>
              </a:solidFill>
              <a:latin typeface="Trebuchet MS Bold" charset="0"/>
              <a:ea typeface="+mj-ea"/>
              <a:cs typeface="Trebuchet MS Bold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377" y="1754866"/>
            <a:ext cx="12574391" cy="29979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5168" y="3926504"/>
            <a:ext cx="2859028" cy="51544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50497" y="4453159"/>
            <a:ext cx="5037945" cy="510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3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428" y="897248"/>
            <a:ext cx="12883036" cy="1346288"/>
          </a:xfrm>
        </p:spPr>
        <p:txBody>
          <a:bodyPr/>
          <a:lstStyle/>
          <a:p>
            <a:r>
              <a:rPr lang="fr-FR" dirty="0"/>
              <a:t> </a:t>
            </a:r>
            <a:r>
              <a:rPr lang="fr-FR" dirty="0" err="1"/>
              <a:t>Demo</a:t>
            </a:r>
            <a:r>
              <a:rPr lang="fr-FR" dirty="0"/>
              <a:t>: </a:t>
            </a:r>
            <a:r>
              <a:rPr lang="fr-FR" dirty="0" err="1"/>
              <a:t>Conference</a:t>
            </a:r>
            <a:r>
              <a:rPr lang="fr-FR" dirty="0"/>
              <a:t> Abstract</a:t>
            </a:r>
            <a:br>
              <a:rPr lang="fr-FR" dirty="0"/>
            </a:br>
            <a:r>
              <a:rPr lang="fr-FR" dirty="0"/>
              <a:t> </a:t>
            </a:r>
            <a:r>
              <a:rPr lang="en-US" dirty="0"/>
              <a:t>Classification Challenge 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Take all conference abstracts for</a:t>
            </a:r>
            <a:br>
              <a:rPr lang="en-US" dirty="0"/>
            </a:br>
            <a:endParaRPr lang="en-US" dirty="0"/>
          </a:p>
          <a:p>
            <a:r>
              <a:rPr lang="en-US" dirty="0"/>
              <a:t>Train a Classification Model on</a:t>
            </a:r>
            <a:br>
              <a:rPr lang="en-US" dirty="0"/>
            </a:br>
            <a:r>
              <a:rPr lang="en-US" dirty="0"/>
              <a:t>picking the Conference Track</a:t>
            </a:r>
          </a:p>
          <a:p>
            <a:pPr lvl="1"/>
            <a:r>
              <a:rPr lang="en-US" dirty="0"/>
              <a:t>Based on Title, Summary [, Speaker, Level,…]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Use the Model to pick the Track </a:t>
            </a:r>
            <a:br>
              <a:rPr lang="en-US" dirty="0"/>
            </a:br>
            <a:r>
              <a:rPr lang="en-US" dirty="0"/>
              <a:t>for sessions at 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dirty="0"/>
          </a:p>
          <a:p>
            <a:endParaRPr lang="nl-NL" dirty="0"/>
          </a:p>
        </p:txBody>
      </p:sp>
      <p:pic>
        <p:nvPicPr>
          <p:cNvPr id="4" name="Picture 2" descr="Image result for logo java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272" y="1775012"/>
            <a:ext cx="6668067" cy="2464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773" y="6628009"/>
            <a:ext cx="8423190" cy="154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3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Demonstration</a:t>
            </a:r>
            <a:r>
              <a:rPr lang="nl-NL" dirty="0"/>
              <a:t> of Oracle Advanced Analytics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952876"/>
          </a:xfrm>
        </p:spPr>
        <p:txBody>
          <a:bodyPr>
            <a:normAutofit/>
          </a:bodyPr>
          <a:lstStyle/>
          <a:p>
            <a:r>
              <a:rPr lang="nl-NL" dirty="0"/>
              <a:t>Using </a:t>
            </a:r>
            <a:r>
              <a:rPr lang="nl-NL" dirty="0" err="1"/>
              <a:t>Text</a:t>
            </a:r>
            <a:r>
              <a:rPr lang="nl-NL" dirty="0"/>
              <a:t> </a:t>
            </a:r>
            <a:r>
              <a:rPr lang="nl-NL" dirty="0" err="1"/>
              <a:t>Mining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Naives</a:t>
            </a:r>
            <a:r>
              <a:rPr lang="nl-NL" dirty="0"/>
              <a:t> Bayes Data </a:t>
            </a:r>
            <a:r>
              <a:rPr lang="nl-NL" dirty="0" err="1"/>
              <a:t>Mining</a:t>
            </a:r>
            <a:r>
              <a:rPr lang="nl-NL" dirty="0"/>
              <a:t> </a:t>
            </a:r>
            <a:r>
              <a:rPr lang="nl-NL" dirty="0" err="1"/>
              <a:t>Classification</a:t>
            </a:r>
            <a:endParaRPr lang="nl-NL" dirty="0"/>
          </a:p>
          <a:p>
            <a:pPr lvl="1"/>
            <a:r>
              <a:rPr lang="nl-NL" dirty="0"/>
              <a:t>Train model for </a:t>
            </a:r>
            <a:r>
              <a:rPr lang="nl-NL" dirty="0" err="1"/>
              <a:t>classifying</a:t>
            </a:r>
            <a:r>
              <a:rPr lang="nl-NL" dirty="0"/>
              <a:t> conference abstracts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i="1" dirty="0"/>
              <a:t>tracks</a:t>
            </a:r>
            <a:endParaRPr lang="nl-NL" dirty="0"/>
          </a:p>
          <a:p>
            <a:pPr lvl="1"/>
            <a:r>
              <a:rPr lang="nl-NL" dirty="0" err="1"/>
              <a:t>Use</a:t>
            </a:r>
            <a:r>
              <a:rPr lang="nl-NL" dirty="0"/>
              <a:t> model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propose</a:t>
            </a:r>
            <a:r>
              <a:rPr lang="nl-NL" dirty="0"/>
              <a:t> a </a:t>
            </a:r>
            <a:r>
              <a:rPr lang="nl-NL" i="1" dirty="0"/>
              <a:t>track</a:t>
            </a:r>
            <a:r>
              <a:rPr lang="nl-NL" dirty="0"/>
              <a:t> for new abstracts</a:t>
            </a:r>
            <a:endParaRPr lang="nl-NL" i="1" dirty="0"/>
          </a:p>
          <a:p>
            <a:r>
              <a:rPr lang="nl-NL" i="1" dirty="0"/>
              <a:t>Steps</a:t>
            </a:r>
          </a:p>
          <a:p>
            <a:pPr lvl="1"/>
            <a:r>
              <a:rPr lang="nl-NL" i="1" dirty="0" err="1"/>
              <a:t>Gather</a:t>
            </a:r>
            <a:r>
              <a:rPr lang="nl-NL" i="1" dirty="0"/>
              <a:t> data</a:t>
            </a:r>
          </a:p>
          <a:p>
            <a:pPr lvl="1"/>
            <a:r>
              <a:rPr lang="nl-NL" i="1" dirty="0"/>
              <a:t>Import, </a:t>
            </a:r>
            <a:r>
              <a:rPr lang="nl-NL" i="1" dirty="0" err="1"/>
              <a:t>cleanse</a:t>
            </a:r>
            <a:r>
              <a:rPr lang="nl-NL" i="1" dirty="0"/>
              <a:t>, </a:t>
            </a:r>
            <a:r>
              <a:rPr lang="nl-NL" i="1" dirty="0" err="1"/>
              <a:t>enrich</a:t>
            </a:r>
            <a:r>
              <a:rPr lang="nl-NL" i="1" dirty="0"/>
              <a:t>, …</a:t>
            </a:r>
          </a:p>
          <a:p>
            <a:pPr lvl="1"/>
            <a:r>
              <a:rPr lang="nl-NL" i="1" dirty="0" err="1"/>
              <a:t>Prepare</a:t>
            </a:r>
            <a:r>
              <a:rPr lang="nl-NL" i="1" dirty="0"/>
              <a:t> training set </a:t>
            </a:r>
            <a:r>
              <a:rPr lang="nl-NL" i="1" dirty="0" err="1"/>
              <a:t>and</a:t>
            </a:r>
            <a:r>
              <a:rPr lang="nl-NL" i="1" dirty="0"/>
              <a:t> test set</a:t>
            </a:r>
          </a:p>
          <a:p>
            <a:pPr lvl="1"/>
            <a:r>
              <a:rPr lang="nl-NL" i="1" dirty="0"/>
              <a:t>Select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configure</a:t>
            </a:r>
            <a:r>
              <a:rPr lang="nl-NL" i="1" dirty="0"/>
              <a:t> model</a:t>
            </a:r>
          </a:p>
          <a:p>
            <a:pPr lvl="2"/>
            <a:r>
              <a:rPr lang="nl-NL" i="1" dirty="0" err="1"/>
              <a:t>Combining</a:t>
            </a:r>
            <a:r>
              <a:rPr lang="nl-NL" i="1" dirty="0"/>
              <a:t> </a:t>
            </a:r>
            <a:r>
              <a:rPr lang="nl-NL" i="1" dirty="0" err="1"/>
              <a:t>Text</a:t>
            </a:r>
            <a:r>
              <a:rPr lang="nl-NL" i="1" dirty="0"/>
              <a:t>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Mining</a:t>
            </a:r>
            <a:r>
              <a:rPr lang="nl-NL" i="1" dirty="0"/>
              <a:t> </a:t>
            </a:r>
            <a:br>
              <a:rPr lang="nl-NL" i="1" dirty="0"/>
            </a:br>
            <a:r>
              <a:rPr lang="nl-NL" i="1" dirty="0" err="1"/>
              <a:t>using</a:t>
            </a:r>
            <a:r>
              <a:rPr lang="nl-NL" i="1" dirty="0"/>
              <a:t> </a:t>
            </a:r>
            <a:r>
              <a:rPr lang="nl-NL" i="1" dirty="0" err="1"/>
              <a:t>Naive</a:t>
            </a:r>
            <a:r>
              <a:rPr lang="nl-NL" i="1" dirty="0"/>
              <a:t> Bayes</a:t>
            </a:r>
          </a:p>
          <a:p>
            <a:pPr lvl="1"/>
            <a:r>
              <a:rPr lang="nl-NL" i="1" dirty="0"/>
              <a:t>Train model</a:t>
            </a:r>
          </a:p>
          <a:p>
            <a:pPr lvl="1"/>
            <a:r>
              <a:rPr lang="nl-NL" i="1" dirty="0"/>
              <a:t>Test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apply</a:t>
            </a:r>
            <a:r>
              <a:rPr lang="nl-NL" i="1" dirty="0"/>
              <a:t> model</a:t>
            </a:r>
          </a:p>
          <a:p>
            <a:pPr lvl="1"/>
            <a:endParaRPr lang="en-US" dirty="0"/>
          </a:p>
        </p:txBody>
      </p:sp>
      <p:pic>
        <p:nvPicPr>
          <p:cNvPr id="5" name="Picture 2" descr="https://i0.wp.com/technology.amis.nl/wp-content/uploads/2016/10/image-72.png?ssl=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836" y="467958"/>
            <a:ext cx="3723565" cy="2896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3443" y="6113929"/>
            <a:ext cx="9423180" cy="324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820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Related 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46" y="589662"/>
            <a:ext cx="5924577" cy="3941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straatkrant verko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0889" y="3232805"/>
            <a:ext cx="3091922" cy="5497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collectant in winkelcentru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3872" y="299693"/>
            <a:ext cx="6210028" cy="41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2e hands autoverkop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6833" y="3715269"/>
            <a:ext cx="3762375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05" y="3897372"/>
            <a:ext cx="5095875" cy="2867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Image result for callcenter medewerke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404" y="6458782"/>
            <a:ext cx="4188789" cy="278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kranten uitdelen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040" y="6805315"/>
            <a:ext cx="3719846" cy="24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waarzegster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137" y="1317764"/>
            <a:ext cx="2529247" cy="1711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Image result for robot in winkel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11908" y="6026373"/>
            <a:ext cx="4928355" cy="3219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6663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8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F289-775A-4D00-BF0C-800DB52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Prepare database (in the cloud)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7C391-9783-41A2-AB4C-E68DDA293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83023C-31B1-4AE3-B6BA-3FBD80EE6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1734844"/>
            <a:ext cx="16214468" cy="7727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84540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9F289-775A-4D00-BF0C-800DB52BB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Prepare database (in the cloud)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7C391-9783-41A2-AB4C-E68DDA293B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253F6E-EB05-4202-909F-86432D303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2351960"/>
            <a:ext cx="14631668" cy="6972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792043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11B3F-D044-48E5-B0EF-F5F2B03A6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Completing the database instance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F9D19-AB81-4796-A76D-3CC989C5E34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35578-7675-4080-8060-E3503E05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2344504"/>
            <a:ext cx="14631668" cy="697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126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A6C62C-E074-4204-8935-56EF3E8E4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Once the instance is running...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1D6AF-9FA3-4F57-8AAC-5AC45FD33A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C:\Users\lucas_j\AppData\Local\Temp\SNAGHTMLcc3fe14.PNG">
            <a:extLst>
              <a:ext uri="{FF2B5EF4-FFF2-40B4-BE49-F238E27FC236}">
                <a16:creationId xmlns:a16="http://schemas.microsoft.com/office/drawing/2014/main" id="{4C508C3A-EBB1-4F5A-8913-AC06CB5E82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71" y="1758397"/>
            <a:ext cx="13864664" cy="7665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68830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7376A-D2F5-444E-8FA3-A0578D3A6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771" y="843460"/>
            <a:ext cx="15110368" cy="1346288"/>
          </a:xfrm>
        </p:spPr>
        <p:txBody>
          <a:bodyPr/>
          <a:lstStyle/>
          <a:p>
            <a:r>
              <a:rPr lang="nl-NL" dirty="0"/>
              <a:t>Use as any Oracle database instance – </a:t>
            </a:r>
            <a:br>
              <a:rPr lang="nl-NL" dirty="0"/>
            </a:br>
            <a:r>
              <a:rPr lang="nl-NL" dirty="0"/>
              <a:t>local, on premises, ... – accessible via SQL*Net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10B379-7A62-49FF-80D9-C421F9A0E3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 descr="C:\Users\lucas_j\AppData\Local\Temp\SNAGHTMLcc490fd.PNG">
            <a:extLst>
              <a:ext uri="{FF2B5EF4-FFF2-40B4-BE49-F238E27FC236}">
                <a16:creationId xmlns:a16="http://schemas.microsoft.com/office/drawing/2014/main" id="{9C493900-D8E2-4A32-95EC-184D5D8D7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71" y="2189748"/>
            <a:ext cx="13030200" cy="699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014402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 model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AutoShape 1"/>
          <p:cNvSpPr>
            <a:spLocks/>
          </p:cNvSpPr>
          <p:nvPr/>
        </p:nvSpPr>
        <p:spPr bwMode="auto">
          <a:xfrm>
            <a:off x="439886" y="3331498"/>
            <a:ext cx="16362493" cy="4271705"/>
          </a:xfrm>
          <a:custGeom>
            <a:avLst/>
            <a:gdLst>
              <a:gd name="T0" fmla="*/ 7169150 w 21600"/>
              <a:gd name="T1" fmla="*/ 3086100 h 21600"/>
              <a:gd name="T2" fmla="*/ 7169150 w 21600"/>
              <a:gd name="T3" fmla="*/ 3086100 h 21600"/>
              <a:gd name="T4" fmla="*/ 7169150 w 21600"/>
              <a:gd name="T5" fmla="*/ 3086100 h 21600"/>
              <a:gd name="T6" fmla="*/ 7169150 w 21600"/>
              <a:gd name="T7" fmla="*/ 3086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  <a:miter lim="0"/>
            <a:headEnd/>
            <a:tailEnd/>
          </a:ln>
          <a:effectLst/>
        </p:spPr>
        <p:txBody>
          <a:bodyPr lIns="0" tIns="0" rIns="0" bIns="0" anchor="ctr"/>
          <a:lstStyle/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DECLARE</a:t>
            </a:r>
          </a:p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xformlist</a:t>
            </a: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dbms_data_mining_transform.TRANSFORM_LIST</a:t>
            </a: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;</a:t>
            </a:r>
          </a:p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BEGIN</a:t>
            </a:r>
          </a:p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DBMS_DATA_MINING_TRANSFORM.SET_TRANSFORM( 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xformlist</a:t>
            </a: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, 'abstract', </a:t>
            </a:r>
            <a:b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</a:b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              NULL, 'abstract', NULL, 'TEXT(TOKEN_TYPE:NORMAL)');</a:t>
            </a:r>
          </a:p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DBMS_DATA_MINING.CREATE_MODEL</a:t>
            </a:r>
            <a:b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</a:b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( 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model_name</a:t>
            </a: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=&gt; 'SESSION_CLASS_NB'</a:t>
            </a:r>
          </a:p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, 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mining_function</a:t>
            </a: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=&gt; 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dbms_data_mining.classification</a:t>
            </a:r>
            <a:endParaRPr lang="nl-NL" sz="3200" b="1" dirty="0">
              <a:solidFill>
                <a:srgbClr val="0433FF"/>
              </a:solidFill>
              <a:latin typeface="Courier New" charset="0"/>
              <a:ea typeface="ＭＳ Ｐゴシック" charset="0"/>
              <a:cs typeface="Courier New" charset="0"/>
            </a:endParaRPr>
          </a:p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, </a:t>
            </a:r>
            <a:r>
              <a:rPr lang="nl-NL" sz="3200" b="1" i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data_table_name</a:t>
            </a:r>
            <a:r>
              <a:rPr lang="nl-NL" sz="3200" b="1" i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=&gt; 'J1_SESSIONS'</a:t>
            </a:r>
          </a:p>
          <a:p>
            <a:r>
              <a:rPr lang="nl-NL" sz="3200" b="1" i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, </a:t>
            </a:r>
            <a:r>
              <a:rPr lang="nl-NL" sz="3200" b="1" i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case_id_column_name</a:t>
            </a:r>
            <a:r>
              <a:rPr lang="nl-NL" sz="3200" b="1" i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=&gt; '</a:t>
            </a:r>
            <a:r>
              <a:rPr lang="nl-NL" sz="3200" b="1" i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session_title</a:t>
            </a:r>
            <a:r>
              <a:rPr lang="nl-NL" sz="3200" b="1" i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'</a:t>
            </a:r>
          </a:p>
          <a:p>
            <a:r>
              <a:rPr lang="nl-NL" sz="3200" b="1" i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, </a:t>
            </a:r>
            <a:r>
              <a:rPr lang="nl-NL" sz="3200" b="1" i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target_column_name</a:t>
            </a:r>
            <a:r>
              <a:rPr lang="nl-NL" sz="3200" b="1" i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=&gt; '</a:t>
            </a:r>
            <a:r>
              <a:rPr lang="nl-NL" sz="3200" b="1" i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session_track</a:t>
            </a:r>
            <a:r>
              <a:rPr lang="nl-NL" sz="3200" b="1" i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'</a:t>
            </a:r>
          </a:p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, 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settings_table_name</a:t>
            </a: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=&gt; '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session_class_nb_settings</a:t>
            </a: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'</a:t>
            </a:r>
          </a:p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 , 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xform_list</a:t>
            </a: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 =&gt; </a:t>
            </a:r>
            <a:r>
              <a:rPr lang="nl-NL" sz="3200" b="1" dirty="0" err="1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xformlist</a:t>
            </a:r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);</a:t>
            </a:r>
          </a:p>
          <a:p>
            <a:r>
              <a:rPr lang="nl-NL" sz="3200" b="1" dirty="0">
                <a:solidFill>
                  <a:srgbClr val="0433FF"/>
                </a:solidFill>
                <a:latin typeface="Courier New" charset="0"/>
                <a:ea typeface="ＭＳ Ｐゴシック" charset="0"/>
                <a:cs typeface="Courier New" charset="0"/>
              </a:rPr>
              <a:t>END;</a:t>
            </a:r>
            <a:endParaRPr lang="en-US" sz="3200" b="1" dirty="0">
              <a:solidFill>
                <a:srgbClr val="0433FF"/>
              </a:solidFill>
              <a:latin typeface="Courier New" charset="0"/>
              <a:ea typeface="ＭＳ Ｐゴシック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964635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model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34472-AEA9-4C9D-B44D-CFB87BF65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346" y="2878861"/>
            <a:ext cx="16582981" cy="300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0066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model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1909559"/>
            <a:ext cx="14698295" cy="71155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Snagit_PPTE3B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8301" y="430033"/>
            <a:ext cx="1280271" cy="1272650"/>
          </a:xfrm>
          <a:prstGeom prst="rect">
            <a:avLst/>
          </a:prstGeom>
        </p:spPr>
      </p:pic>
      <p:pic>
        <p:nvPicPr>
          <p:cNvPr id="8" name="Snagit_PPT8E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3269" y="567862"/>
            <a:ext cx="1280271" cy="1295512"/>
          </a:xfrm>
          <a:prstGeom prst="rect">
            <a:avLst/>
          </a:prstGeom>
        </p:spPr>
      </p:pic>
      <p:pic>
        <p:nvPicPr>
          <p:cNvPr id="9" name="Snagit_PPT16C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9022" y="398893"/>
            <a:ext cx="1120237" cy="1790855"/>
          </a:xfrm>
          <a:prstGeom prst="rect">
            <a:avLst/>
          </a:prstGeom>
        </p:spPr>
      </p:pic>
      <p:pic>
        <p:nvPicPr>
          <p:cNvPr id="10" name="Snagit_PPT23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5115" y="233872"/>
            <a:ext cx="1150720" cy="1836579"/>
          </a:xfrm>
          <a:prstGeom prst="rect">
            <a:avLst/>
          </a:prstGeom>
        </p:spPr>
      </p:pic>
      <p:pic>
        <p:nvPicPr>
          <p:cNvPr id="11" name="Snagit_PPT2FE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89" y="361447"/>
            <a:ext cx="1150720" cy="1341236"/>
          </a:xfrm>
          <a:prstGeom prst="rect">
            <a:avLst/>
          </a:prstGeom>
        </p:spPr>
      </p:pic>
      <p:pic>
        <p:nvPicPr>
          <p:cNvPr id="12" name="Snagit_PPT3CBB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187" y="429707"/>
            <a:ext cx="1104996" cy="1325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468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 model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911" y="3721471"/>
            <a:ext cx="18497863" cy="2769270"/>
          </a:xfrm>
          <a:prstGeom prst="rect">
            <a:avLst/>
          </a:prstGeom>
        </p:spPr>
      </p:pic>
      <p:pic>
        <p:nvPicPr>
          <p:cNvPr id="7" name="Snagit_PPTE3B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417" y="6989505"/>
            <a:ext cx="2474395" cy="2459666"/>
          </a:xfrm>
          <a:prstGeom prst="rect">
            <a:avLst/>
          </a:prstGeom>
        </p:spPr>
      </p:pic>
      <p:pic>
        <p:nvPicPr>
          <p:cNvPr id="8" name="Snagit_PPT8E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871" y="6490741"/>
            <a:ext cx="2474395" cy="2503851"/>
          </a:xfrm>
          <a:prstGeom prst="rect">
            <a:avLst/>
          </a:prstGeom>
        </p:spPr>
      </p:pic>
      <p:pic>
        <p:nvPicPr>
          <p:cNvPr id="9" name="Snagit_PPT16C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520" y="150408"/>
            <a:ext cx="2165095" cy="3461206"/>
          </a:xfrm>
          <a:prstGeom prst="rect">
            <a:avLst/>
          </a:prstGeom>
        </p:spPr>
      </p:pic>
      <p:pic>
        <p:nvPicPr>
          <p:cNvPr id="10" name="Snagit_PPT234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289" y="310521"/>
            <a:ext cx="2224010" cy="3549578"/>
          </a:xfrm>
          <a:prstGeom prst="rect">
            <a:avLst/>
          </a:prstGeom>
        </p:spPr>
      </p:pic>
      <p:pic>
        <p:nvPicPr>
          <p:cNvPr id="11" name="Snagit_PPT2FE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0604" y="1074319"/>
            <a:ext cx="2224010" cy="2592223"/>
          </a:xfrm>
          <a:prstGeom prst="rect">
            <a:avLst/>
          </a:prstGeom>
        </p:spPr>
      </p:pic>
      <p:pic>
        <p:nvPicPr>
          <p:cNvPr id="12" name="Snagit_PPT3CBB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416" y="6886405"/>
            <a:ext cx="2135639" cy="256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1001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222349" cy="1346288"/>
          </a:xfrm>
        </p:spPr>
        <p:txBody>
          <a:bodyPr/>
          <a:lstStyle/>
          <a:p>
            <a:r>
              <a:rPr lang="nl-NL" dirty="0"/>
              <a:t>Big Data SQL</a:t>
            </a:r>
            <a:br>
              <a:rPr lang="nl-NL" dirty="0"/>
            </a:br>
            <a:r>
              <a:rPr lang="nl-NL" dirty="0"/>
              <a:t>Oracle Database as single point of entry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14" y="2373312"/>
            <a:ext cx="15542161" cy="620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09666" y="5441430"/>
            <a:ext cx="11917180" cy="3138689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8215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4" y="1516604"/>
            <a:ext cx="16191911" cy="726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542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C:\Users\lucas_j\Google Drive\OracleOpenWorld2016\Keynote-Larry1-Sunday\2016-09-26_7-25-2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777" y="2460970"/>
            <a:ext cx="4581118" cy="2211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100429" cy="1346288"/>
          </a:xfrm>
        </p:spPr>
        <p:txBody>
          <a:bodyPr/>
          <a:lstStyle/>
          <a:p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 </a:t>
            </a:r>
            <a:r>
              <a:rPr lang="nl-NL" dirty="0" err="1"/>
              <a:t>around</a:t>
            </a:r>
            <a:r>
              <a:rPr lang="nl-NL" dirty="0"/>
              <a:t> Big Data &amp; [</a:t>
            </a:r>
            <a:r>
              <a:rPr lang="nl-NL" dirty="0" err="1"/>
              <a:t>predictive</a:t>
            </a:r>
            <a:r>
              <a:rPr lang="nl-NL" dirty="0"/>
              <a:t>] Analytics &amp; Machine </a:t>
            </a:r>
            <a:r>
              <a:rPr lang="nl-NL" dirty="0" err="1"/>
              <a:t>learning</a:t>
            </a:r>
            <a:endParaRPr 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5584488" y="473075"/>
            <a:ext cx="1755775" cy="717550"/>
          </a:xfrm>
          <a:prstGeom prst="rect">
            <a:avLst/>
          </a:prstGeom>
        </p:spPr>
        <p:txBody>
          <a:bodyPr/>
          <a:lstStyle/>
          <a:p>
            <a:fld id="{8C6C32FA-E44F-1241-B9B5-7B8834E103EA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1027" name="Picture 3" descr="C:\Users\lucas_j\Google Drive\OracleOpenWorld2016\Keynote-Larry1-Sunday\2016-09-26_7-19-2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24" y="2339658"/>
            <a:ext cx="4994876" cy="21243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ucas_j\Google Drive\OracleOpenWorld2016\Keynote-Larry1-Sunday\2016-09-26_7-19-5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84" y="6843534"/>
            <a:ext cx="6193364" cy="29490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ucas_j\Google Drive\OracleOpenWorld2016\Keynote-Larry1-Sunday\2016-09-26_7-21-0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3789" y="2267644"/>
            <a:ext cx="7952608" cy="38232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ucas_j\Google Drive\OracleOpenWorld2016\Keynote-Larry1-Sunday\2016-09-26_7-22-10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4805" y="7027439"/>
            <a:ext cx="5375178" cy="2583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lucas_j\Google Drive\OracleOpenWorld2016\Keynote-Larry1-Sunday\2016-09-26_7-23-02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711" y="3413949"/>
            <a:ext cx="5866582" cy="26769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lucas_j\Google Drive\OracleOpenWorld2016\Keynote-Larry1-Sunday\2016-09-26_7-24-30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449" y="4671977"/>
            <a:ext cx="5295890" cy="22093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lucas_j\Google Drive\OracleOpenWorld2016\Keynote-Larry1-Sunday\2016-09-26_7-25-02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29931" y="5006264"/>
            <a:ext cx="4480641" cy="2014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053" y="7046617"/>
            <a:ext cx="6191202" cy="26165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85" y="4921681"/>
            <a:ext cx="4994876" cy="20952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44336" y="5567196"/>
            <a:ext cx="7149852" cy="3607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483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9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3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4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oracle</a:t>
            </a:r>
            <a:r>
              <a:rPr lang="nl-NL" dirty="0"/>
              <a:t> </a:t>
            </a:r>
            <a:r>
              <a:rPr lang="nl-NL" dirty="0" err="1"/>
              <a:t>doing</a:t>
            </a:r>
            <a:r>
              <a:rPr lang="nl-NL" dirty="0"/>
              <a:t> </a:t>
            </a:r>
            <a:r>
              <a:rPr lang="nl-NL" dirty="0" err="1"/>
              <a:t>around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machine </a:t>
            </a:r>
            <a:r>
              <a:rPr lang="nl-NL" dirty="0" err="1"/>
              <a:t>learning</a:t>
            </a:r>
            <a:r>
              <a:rPr lang="nl-NL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252345" cy="6033769"/>
          </a:xfrm>
        </p:spPr>
        <p:txBody>
          <a:bodyPr>
            <a:normAutofit fontScale="92500"/>
          </a:bodyPr>
          <a:lstStyle/>
          <a:p>
            <a:r>
              <a:rPr lang="nl-NL" dirty="0"/>
              <a:t>Big Data Discovery (</a:t>
            </a:r>
            <a:r>
              <a:rPr lang="nl-NL" dirty="0" err="1"/>
              <a:t>fka</a:t>
            </a:r>
            <a:r>
              <a:rPr lang="nl-NL" dirty="0"/>
              <a:t> </a:t>
            </a:r>
            <a:r>
              <a:rPr lang="nl-NL" dirty="0" err="1"/>
              <a:t>Endeca</a:t>
            </a:r>
            <a:r>
              <a:rPr lang="nl-NL" dirty="0"/>
              <a:t>), Big Data </a:t>
            </a:r>
            <a:r>
              <a:rPr lang="nl-NL" dirty="0" err="1"/>
              <a:t>Preparation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Big Data </a:t>
            </a:r>
            <a:r>
              <a:rPr lang="nl-NL" dirty="0" err="1"/>
              <a:t>Compute</a:t>
            </a:r>
            <a:endParaRPr lang="nl-NL" dirty="0"/>
          </a:p>
          <a:p>
            <a:r>
              <a:rPr lang="nl-NL" dirty="0"/>
              <a:t>Big Data Appliance</a:t>
            </a:r>
          </a:p>
          <a:p>
            <a:r>
              <a:rPr lang="nl-NL" dirty="0"/>
              <a:t>Data </a:t>
            </a:r>
            <a:r>
              <a:rPr lang="nl-NL" dirty="0" err="1"/>
              <a:t>Visualization</a:t>
            </a:r>
            <a:r>
              <a:rPr lang="nl-NL" dirty="0"/>
              <a:t> Cloud</a:t>
            </a:r>
          </a:p>
          <a:p>
            <a:r>
              <a:rPr lang="en-US" dirty="0"/>
              <a:t>Analytics Cloud</a:t>
            </a:r>
            <a:endParaRPr lang="nl-NL" dirty="0"/>
          </a:p>
          <a:p>
            <a:pPr lvl="1"/>
            <a:r>
              <a:rPr lang="nl-NL" dirty="0" err="1"/>
              <a:t>Industry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Analytics </a:t>
            </a:r>
            <a:r>
              <a:rPr lang="nl-NL" dirty="0" err="1"/>
              <a:t>Clouds</a:t>
            </a:r>
            <a:r>
              <a:rPr lang="nl-NL" dirty="0"/>
              <a:t> (Sales, Marketing, HCM) on top of SaaS</a:t>
            </a:r>
          </a:p>
          <a:p>
            <a:r>
              <a:rPr lang="nl-NL" dirty="0"/>
              <a:t>RTD – Real Time </a:t>
            </a:r>
            <a:r>
              <a:rPr lang="nl-NL" dirty="0" err="1"/>
              <a:t>Decisions</a:t>
            </a:r>
            <a:endParaRPr lang="nl-NL" dirty="0"/>
          </a:p>
          <a:p>
            <a:r>
              <a:rPr lang="nl-NL" dirty="0" err="1"/>
              <a:t>DaaS</a:t>
            </a:r>
            <a:endParaRPr lang="nl-NL" dirty="0"/>
          </a:p>
          <a:p>
            <a:r>
              <a:rPr lang="nl-NL" dirty="0"/>
              <a:t>Oracle Labs (</a:t>
            </a:r>
            <a:r>
              <a:rPr lang="en-US" dirty="0"/>
              <a:t>labs.oracle.com)</a:t>
            </a:r>
          </a:p>
          <a:p>
            <a:pPr lvl="1"/>
            <a:r>
              <a:rPr lang="nl-NL" dirty="0"/>
              <a:t>Machine Learning Research Group (</a:t>
            </a:r>
            <a:r>
              <a:rPr lang="nl-NL" dirty="0">
                <a:hlinkClick r:id="rId3"/>
              </a:rPr>
              <a:t>link</a:t>
            </a:r>
            <a:r>
              <a:rPr lang="nl-NL" dirty="0"/>
              <a:t>)</a:t>
            </a:r>
          </a:p>
          <a:p>
            <a:r>
              <a:rPr lang="nl-NL" dirty="0"/>
              <a:t>Machine Learning CS – “Oracle Notebook”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0737" y="5620384"/>
            <a:ext cx="4001815" cy="2674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946" y="6214743"/>
            <a:ext cx="3837721" cy="2647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Freeform 1"/>
          <p:cNvSpPr>
            <a:spLocks noChangeArrowheads="1"/>
          </p:cNvSpPr>
          <p:nvPr/>
        </p:nvSpPr>
        <p:spPr bwMode="auto">
          <a:xfrm>
            <a:off x="6177877" y="4171854"/>
            <a:ext cx="621756" cy="827014"/>
          </a:xfrm>
          <a:custGeom>
            <a:avLst/>
            <a:gdLst>
              <a:gd name="T0" fmla="*/ 6358 w 6412"/>
              <a:gd name="T1" fmla="*/ 7724 h 8528"/>
              <a:gd name="T2" fmla="*/ 5457 w 6412"/>
              <a:gd name="T3" fmla="*/ 8244 h 8528"/>
              <a:gd name="T4" fmla="*/ 3206 w 6412"/>
              <a:gd name="T5" fmla="*/ 8527 h 8528"/>
              <a:gd name="T6" fmla="*/ 1183 w 6412"/>
              <a:gd name="T7" fmla="*/ 8306 h 8528"/>
              <a:gd name="T8" fmla="*/ 88 w 6412"/>
              <a:gd name="T9" fmla="*/ 7768 h 8528"/>
              <a:gd name="T10" fmla="*/ 406 w 6412"/>
              <a:gd name="T11" fmla="*/ 6391 h 8528"/>
              <a:gd name="T12" fmla="*/ 1245 w 6412"/>
              <a:gd name="T13" fmla="*/ 6867 h 8528"/>
              <a:gd name="T14" fmla="*/ 2959 w 6412"/>
              <a:gd name="T15" fmla="*/ 7123 h 8528"/>
              <a:gd name="T16" fmla="*/ 4592 w 6412"/>
              <a:gd name="T17" fmla="*/ 7009 h 8528"/>
              <a:gd name="T18" fmla="*/ 5846 w 6412"/>
              <a:gd name="T19" fmla="*/ 6541 h 8528"/>
              <a:gd name="T20" fmla="*/ 4971 w 6412"/>
              <a:gd name="T21" fmla="*/ 2666 h 8528"/>
              <a:gd name="T22" fmla="*/ 4512 w 6412"/>
              <a:gd name="T23" fmla="*/ 2622 h 8528"/>
              <a:gd name="T24" fmla="*/ 4565 w 6412"/>
              <a:gd name="T25" fmla="*/ 3081 h 8528"/>
              <a:gd name="T26" fmla="*/ 4971 w 6412"/>
              <a:gd name="T27" fmla="*/ 2975 h 8528"/>
              <a:gd name="T28" fmla="*/ 5607 w 6412"/>
              <a:gd name="T29" fmla="*/ 883 h 8528"/>
              <a:gd name="T30" fmla="*/ 5095 w 6412"/>
              <a:gd name="T31" fmla="*/ 662 h 8528"/>
              <a:gd name="T32" fmla="*/ 4804 w 6412"/>
              <a:gd name="T33" fmla="*/ 962 h 8528"/>
              <a:gd name="T34" fmla="*/ 5024 w 6412"/>
              <a:gd name="T35" fmla="*/ 1465 h 8528"/>
              <a:gd name="T36" fmla="*/ 5492 w 6412"/>
              <a:gd name="T37" fmla="*/ 1510 h 8528"/>
              <a:gd name="T38" fmla="*/ 3523 w 6412"/>
              <a:gd name="T39" fmla="*/ 706 h 8528"/>
              <a:gd name="T40" fmla="*/ 2544 w 6412"/>
              <a:gd name="T41" fmla="*/ 777 h 8528"/>
              <a:gd name="T42" fmla="*/ 1528 w 6412"/>
              <a:gd name="T43" fmla="*/ 1315 h 8528"/>
              <a:gd name="T44" fmla="*/ 919 w 6412"/>
              <a:gd name="T45" fmla="*/ 2145 h 8528"/>
              <a:gd name="T46" fmla="*/ 680 w 6412"/>
              <a:gd name="T47" fmla="*/ 3240 h 8528"/>
              <a:gd name="T48" fmla="*/ 839 w 6412"/>
              <a:gd name="T49" fmla="*/ 2878 h 8528"/>
              <a:gd name="T50" fmla="*/ 1342 w 6412"/>
              <a:gd name="T51" fmla="*/ 1933 h 8528"/>
              <a:gd name="T52" fmla="*/ 2040 w 6412"/>
              <a:gd name="T53" fmla="*/ 1262 h 8528"/>
              <a:gd name="T54" fmla="*/ 3003 w 6412"/>
              <a:gd name="T55" fmla="*/ 803 h 8528"/>
              <a:gd name="T56" fmla="*/ 2879 w 6412"/>
              <a:gd name="T57" fmla="*/ 18 h 8528"/>
              <a:gd name="T58" fmla="*/ 1678 w 6412"/>
              <a:gd name="T59" fmla="*/ 388 h 8528"/>
              <a:gd name="T60" fmla="*/ 733 w 6412"/>
              <a:gd name="T61" fmla="*/ 1165 h 8528"/>
              <a:gd name="T62" fmla="*/ 141 w 6412"/>
              <a:gd name="T63" fmla="*/ 2251 h 8528"/>
              <a:gd name="T64" fmla="*/ 9 w 6412"/>
              <a:gd name="T65" fmla="*/ 3390 h 8528"/>
              <a:gd name="T66" fmla="*/ 380 w 6412"/>
              <a:gd name="T67" fmla="*/ 4713 h 8528"/>
              <a:gd name="T68" fmla="*/ 1104 w 6412"/>
              <a:gd name="T69" fmla="*/ 5623 h 8528"/>
              <a:gd name="T70" fmla="*/ 503 w 6412"/>
              <a:gd name="T71" fmla="*/ 6126 h 8528"/>
              <a:gd name="T72" fmla="*/ 830 w 6412"/>
              <a:gd name="T73" fmla="*/ 6514 h 8528"/>
              <a:gd name="T74" fmla="*/ 2402 w 6412"/>
              <a:gd name="T75" fmla="*/ 6894 h 8528"/>
              <a:gd name="T76" fmla="*/ 4256 w 6412"/>
              <a:gd name="T77" fmla="*/ 6867 h 8528"/>
              <a:gd name="T78" fmla="*/ 5696 w 6412"/>
              <a:gd name="T79" fmla="*/ 6444 h 8528"/>
              <a:gd name="T80" fmla="*/ 5899 w 6412"/>
              <a:gd name="T81" fmla="*/ 6055 h 8528"/>
              <a:gd name="T82" fmla="*/ 5307 w 6412"/>
              <a:gd name="T83" fmla="*/ 5623 h 8528"/>
              <a:gd name="T84" fmla="*/ 6111 w 6412"/>
              <a:gd name="T85" fmla="*/ 4554 h 8528"/>
              <a:gd name="T86" fmla="*/ 6411 w 6412"/>
              <a:gd name="T87" fmla="*/ 3205 h 8528"/>
              <a:gd name="T88" fmla="*/ 6022 w 6412"/>
              <a:gd name="T89" fmla="*/ 1686 h 8528"/>
              <a:gd name="T90" fmla="*/ 5678 w 6412"/>
              <a:gd name="T91" fmla="*/ 1642 h 8528"/>
              <a:gd name="T92" fmla="*/ 6128 w 6412"/>
              <a:gd name="T93" fmla="*/ 3205 h 8528"/>
              <a:gd name="T94" fmla="*/ 5952 w 6412"/>
              <a:gd name="T95" fmla="*/ 4211 h 8528"/>
              <a:gd name="T96" fmla="*/ 5369 w 6412"/>
              <a:gd name="T97" fmla="*/ 5172 h 8528"/>
              <a:gd name="T98" fmla="*/ 4477 w 6412"/>
              <a:gd name="T99" fmla="*/ 5843 h 8528"/>
              <a:gd name="T100" fmla="*/ 3355 w 6412"/>
              <a:gd name="T101" fmla="*/ 6126 h 8528"/>
              <a:gd name="T102" fmla="*/ 2340 w 6412"/>
              <a:gd name="T103" fmla="*/ 5993 h 8528"/>
              <a:gd name="T104" fmla="*/ 1342 w 6412"/>
              <a:gd name="T105" fmla="*/ 5464 h 8528"/>
              <a:gd name="T106" fmla="*/ 636 w 6412"/>
              <a:gd name="T107" fmla="*/ 4598 h 8528"/>
              <a:gd name="T108" fmla="*/ 300 w 6412"/>
              <a:gd name="T109" fmla="*/ 3505 h 8528"/>
              <a:gd name="T110" fmla="*/ 371 w 6412"/>
              <a:gd name="T111" fmla="*/ 2481 h 8528"/>
              <a:gd name="T112" fmla="*/ 866 w 6412"/>
              <a:gd name="T113" fmla="*/ 1457 h 8528"/>
              <a:gd name="T114" fmla="*/ 1687 w 6412"/>
              <a:gd name="T115" fmla="*/ 706 h 8528"/>
              <a:gd name="T116" fmla="*/ 2764 w 6412"/>
              <a:gd name="T117" fmla="*/ 318 h 8528"/>
              <a:gd name="T118" fmla="*/ 4035 w 6412"/>
              <a:gd name="T119" fmla="*/ 406 h 8528"/>
              <a:gd name="T120" fmla="*/ 4865 w 6412"/>
              <a:gd name="T121" fmla="*/ 644 h 8528"/>
              <a:gd name="T122" fmla="*/ 3894 w 6412"/>
              <a:gd name="T123" fmla="*/ 79 h 85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412" h="8528">
                <a:moveTo>
                  <a:pt x="6376" y="7485"/>
                </a:moveTo>
                <a:lnTo>
                  <a:pt x="6376" y="7485"/>
                </a:lnTo>
                <a:lnTo>
                  <a:pt x="6385" y="7529"/>
                </a:lnTo>
                <a:lnTo>
                  <a:pt x="6393" y="7582"/>
                </a:lnTo>
                <a:lnTo>
                  <a:pt x="6393" y="7582"/>
                </a:lnTo>
                <a:lnTo>
                  <a:pt x="6385" y="7627"/>
                </a:lnTo>
                <a:lnTo>
                  <a:pt x="6376" y="7679"/>
                </a:lnTo>
                <a:lnTo>
                  <a:pt x="6358" y="7724"/>
                </a:lnTo>
                <a:lnTo>
                  <a:pt x="6323" y="7768"/>
                </a:lnTo>
                <a:lnTo>
                  <a:pt x="6287" y="7812"/>
                </a:lnTo>
                <a:lnTo>
                  <a:pt x="6252" y="7856"/>
                </a:lnTo>
                <a:lnTo>
                  <a:pt x="6137" y="7944"/>
                </a:lnTo>
                <a:lnTo>
                  <a:pt x="6005" y="8033"/>
                </a:lnTo>
                <a:lnTo>
                  <a:pt x="5846" y="8103"/>
                </a:lnTo>
                <a:lnTo>
                  <a:pt x="5660" y="8183"/>
                </a:lnTo>
                <a:lnTo>
                  <a:pt x="5457" y="8244"/>
                </a:lnTo>
                <a:lnTo>
                  <a:pt x="5228" y="8306"/>
                </a:lnTo>
                <a:lnTo>
                  <a:pt x="4989" y="8359"/>
                </a:lnTo>
                <a:lnTo>
                  <a:pt x="4724" y="8412"/>
                </a:lnTo>
                <a:lnTo>
                  <a:pt x="4441" y="8448"/>
                </a:lnTo>
                <a:lnTo>
                  <a:pt x="4150" y="8483"/>
                </a:lnTo>
                <a:lnTo>
                  <a:pt x="3850" y="8501"/>
                </a:lnTo>
                <a:lnTo>
                  <a:pt x="3532" y="8518"/>
                </a:lnTo>
                <a:lnTo>
                  <a:pt x="3206" y="8527"/>
                </a:lnTo>
                <a:lnTo>
                  <a:pt x="3206" y="8527"/>
                </a:lnTo>
                <a:lnTo>
                  <a:pt x="2879" y="8518"/>
                </a:lnTo>
                <a:lnTo>
                  <a:pt x="2561" y="8501"/>
                </a:lnTo>
                <a:lnTo>
                  <a:pt x="2261" y="8483"/>
                </a:lnTo>
                <a:lnTo>
                  <a:pt x="1970" y="8448"/>
                </a:lnTo>
                <a:lnTo>
                  <a:pt x="1687" y="8412"/>
                </a:lnTo>
                <a:lnTo>
                  <a:pt x="1422" y="8359"/>
                </a:lnTo>
                <a:lnTo>
                  <a:pt x="1183" y="8306"/>
                </a:lnTo>
                <a:lnTo>
                  <a:pt x="954" y="8244"/>
                </a:lnTo>
                <a:lnTo>
                  <a:pt x="751" y="8183"/>
                </a:lnTo>
                <a:lnTo>
                  <a:pt x="565" y="8103"/>
                </a:lnTo>
                <a:lnTo>
                  <a:pt x="406" y="8033"/>
                </a:lnTo>
                <a:lnTo>
                  <a:pt x="274" y="7944"/>
                </a:lnTo>
                <a:lnTo>
                  <a:pt x="159" y="7856"/>
                </a:lnTo>
                <a:lnTo>
                  <a:pt x="124" y="7812"/>
                </a:lnTo>
                <a:lnTo>
                  <a:pt x="88" y="7768"/>
                </a:lnTo>
                <a:lnTo>
                  <a:pt x="53" y="7724"/>
                </a:lnTo>
                <a:lnTo>
                  <a:pt x="35" y="7679"/>
                </a:lnTo>
                <a:lnTo>
                  <a:pt x="26" y="7627"/>
                </a:lnTo>
                <a:lnTo>
                  <a:pt x="18" y="7582"/>
                </a:lnTo>
                <a:lnTo>
                  <a:pt x="18" y="7582"/>
                </a:lnTo>
                <a:lnTo>
                  <a:pt x="26" y="7529"/>
                </a:lnTo>
                <a:lnTo>
                  <a:pt x="35" y="7485"/>
                </a:lnTo>
                <a:lnTo>
                  <a:pt x="406" y="6391"/>
                </a:lnTo>
                <a:lnTo>
                  <a:pt x="406" y="6391"/>
                </a:lnTo>
                <a:lnTo>
                  <a:pt x="477" y="6470"/>
                </a:lnTo>
                <a:lnTo>
                  <a:pt x="565" y="6541"/>
                </a:lnTo>
                <a:lnTo>
                  <a:pt x="671" y="6620"/>
                </a:lnTo>
                <a:lnTo>
                  <a:pt x="795" y="6682"/>
                </a:lnTo>
                <a:lnTo>
                  <a:pt x="927" y="6753"/>
                </a:lnTo>
                <a:lnTo>
                  <a:pt x="1077" y="6814"/>
                </a:lnTo>
                <a:lnTo>
                  <a:pt x="1245" y="6867"/>
                </a:lnTo>
                <a:lnTo>
                  <a:pt x="1422" y="6920"/>
                </a:lnTo>
                <a:lnTo>
                  <a:pt x="1616" y="6964"/>
                </a:lnTo>
                <a:lnTo>
                  <a:pt x="1819" y="7009"/>
                </a:lnTo>
                <a:lnTo>
                  <a:pt x="2031" y="7044"/>
                </a:lnTo>
                <a:lnTo>
                  <a:pt x="2252" y="7070"/>
                </a:lnTo>
                <a:lnTo>
                  <a:pt x="2482" y="7097"/>
                </a:lnTo>
                <a:lnTo>
                  <a:pt x="2711" y="7114"/>
                </a:lnTo>
                <a:lnTo>
                  <a:pt x="2959" y="7123"/>
                </a:lnTo>
                <a:lnTo>
                  <a:pt x="3206" y="7132"/>
                </a:lnTo>
                <a:lnTo>
                  <a:pt x="3206" y="7132"/>
                </a:lnTo>
                <a:lnTo>
                  <a:pt x="3452" y="7123"/>
                </a:lnTo>
                <a:lnTo>
                  <a:pt x="3700" y="7114"/>
                </a:lnTo>
                <a:lnTo>
                  <a:pt x="3929" y="7097"/>
                </a:lnTo>
                <a:lnTo>
                  <a:pt x="4159" y="7070"/>
                </a:lnTo>
                <a:lnTo>
                  <a:pt x="4380" y="7044"/>
                </a:lnTo>
                <a:lnTo>
                  <a:pt x="4592" y="7009"/>
                </a:lnTo>
                <a:lnTo>
                  <a:pt x="4795" y="6964"/>
                </a:lnTo>
                <a:lnTo>
                  <a:pt x="4989" y="6920"/>
                </a:lnTo>
                <a:lnTo>
                  <a:pt x="5166" y="6867"/>
                </a:lnTo>
                <a:lnTo>
                  <a:pt x="5334" y="6814"/>
                </a:lnTo>
                <a:lnTo>
                  <a:pt x="5484" y="6753"/>
                </a:lnTo>
                <a:lnTo>
                  <a:pt x="5616" y="6682"/>
                </a:lnTo>
                <a:lnTo>
                  <a:pt x="5740" y="6620"/>
                </a:lnTo>
                <a:lnTo>
                  <a:pt x="5846" y="6541"/>
                </a:lnTo>
                <a:lnTo>
                  <a:pt x="5934" y="6470"/>
                </a:lnTo>
                <a:lnTo>
                  <a:pt x="6005" y="6391"/>
                </a:lnTo>
                <a:lnTo>
                  <a:pt x="6376" y="7485"/>
                </a:lnTo>
                <a:close/>
                <a:moveTo>
                  <a:pt x="5492" y="2816"/>
                </a:moveTo>
                <a:lnTo>
                  <a:pt x="5042" y="2701"/>
                </a:lnTo>
                <a:lnTo>
                  <a:pt x="5042" y="2701"/>
                </a:lnTo>
                <a:lnTo>
                  <a:pt x="5007" y="2684"/>
                </a:lnTo>
                <a:lnTo>
                  <a:pt x="4971" y="2666"/>
                </a:lnTo>
                <a:lnTo>
                  <a:pt x="4918" y="2622"/>
                </a:lnTo>
                <a:lnTo>
                  <a:pt x="4865" y="2560"/>
                </a:lnTo>
                <a:lnTo>
                  <a:pt x="4839" y="2498"/>
                </a:lnTo>
                <a:lnTo>
                  <a:pt x="4715" y="2039"/>
                </a:lnTo>
                <a:lnTo>
                  <a:pt x="4592" y="2498"/>
                </a:lnTo>
                <a:lnTo>
                  <a:pt x="4592" y="2498"/>
                </a:lnTo>
                <a:lnTo>
                  <a:pt x="4565" y="2560"/>
                </a:lnTo>
                <a:lnTo>
                  <a:pt x="4512" y="2622"/>
                </a:lnTo>
                <a:lnTo>
                  <a:pt x="4459" y="2666"/>
                </a:lnTo>
                <a:lnTo>
                  <a:pt x="4388" y="2701"/>
                </a:lnTo>
                <a:lnTo>
                  <a:pt x="3938" y="2816"/>
                </a:lnTo>
                <a:lnTo>
                  <a:pt x="4388" y="2940"/>
                </a:lnTo>
                <a:lnTo>
                  <a:pt x="4388" y="2940"/>
                </a:lnTo>
                <a:lnTo>
                  <a:pt x="4459" y="2975"/>
                </a:lnTo>
                <a:lnTo>
                  <a:pt x="4512" y="3019"/>
                </a:lnTo>
                <a:lnTo>
                  <a:pt x="4565" y="3081"/>
                </a:lnTo>
                <a:lnTo>
                  <a:pt x="4583" y="3108"/>
                </a:lnTo>
                <a:lnTo>
                  <a:pt x="4592" y="3143"/>
                </a:lnTo>
                <a:lnTo>
                  <a:pt x="4715" y="3602"/>
                </a:lnTo>
                <a:lnTo>
                  <a:pt x="4839" y="3143"/>
                </a:lnTo>
                <a:lnTo>
                  <a:pt x="4839" y="3143"/>
                </a:lnTo>
                <a:lnTo>
                  <a:pt x="4865" y="3081"/>
                </a:lnTo>
                <a:lnTo>
                  <a:pt x="4918" y="3019"/>
                </a:lnTo>
                <a:lnTo>
                  <a:pt x="4971" y="2975"/>
                </a:lnTo>
                <a:lnTo>
                  <a:pt x="5042" y="2940"/>
                </a:lnTo>
                <a:lnTo>
                  <a:pt x="5492" y="2816"/>
                </a:lnTo>
                <a:close/>
                <a:moveTo>
                  <a:pt x="6411" y="1139"/>
                </a:moveTo>
                <a:lnTo>
                  <a:pt x="5749" y="962"/>
                </a:lnTo>
                <a:lnTo>
                  <a:pt x="5749" y="962"/>
                </a:lnTo>
                <a:lnTo>
                  <a:pt x="5696" y="945"/>
                </a:lnTo>
                <a:lnTo>
                  <a:pt x="5651" y="918"/>
                </a:lnTo>
                <a:lnTo>
                  <a:pt x="5607" y="883"/>
                </a:lnTo>
                <a:lnTo>
                  <a:pt x="5563" y="848"/>
                </a:lnTo>
                <a:lnTo>
                  <a:pt x="5528" y="803"/>
                </a:lnTo>
                <a:lnTo>
                  <a:pt x="5492" y="759"/>
                </a:lnTo>
                <a:lnTo>
                  <a:pt x="5475" y="715"/>
                </a:lnTo>
                <a:lnTo>
                  <a:pt x="5457" y="662"/>
                </a:lnTo>
                <a:lnTo>
                  <a:pt x="5272" y="0"/>
                </a:lnTo>
                <a:lnTo>
                  <a:pt x="5095" y="662"/>
                </a:lnTo>
                <a:lnTo>
                  <a:pt x="5095" y="662"/>
                </a:lnTo>
                <a:lnTo>
                  <a:pt x="5077" y="715"/>
                </a:lnTo>
                <a:lnTo>
                  <a:pt x="5051" y="759"/>
                </a:lnTo>
                <a:lnTo>
                  <a:pt x="5024" y="803"/>
                </a:lnTo>
                <a:lnTo>
                  <a:pt x="4989" y="848"/>
                </a:lnTo>
                <a:lnTo>
                  <a:pt x="4945" y="883"/>
                </a:lnTo>
                <a:lnTo>
                  <a:pt x="4901" y="918"/>
                </a:lnTo>
                <a:lnTo>
                  <a:pt x="4848" y="945"/>
                </a:lnTo>
                <a:lnTo>
                  <a:pt x="4804" y="962"/>
                </a:lnTo>
                <a:lnTo>
                  <a:pt x="4141" y="1139"/>
                </a:lnTo>
                <a:lnTo>
                  <a:pt x="4804" y="1315"/>
                </a:lnTo>
                <a:lnTo>
                  <a:pt x="4804" y="1315"/>
                </a:lnTo>
                <a:lnTo>
                  <a:pt x="4848" y="1333"/>
                </a:lnTo>
                <a:lnTo>
                  <a:pt x="4901" y="1360"/>
                </a:lnTo>
                <a:lnTo>
                  <a:pt x="4945" y="1386"/>
                </a:lnTo>
                <a:lnTo>
                  <a:pt x="4989" y="1430"/>
                </a:lnTo>
                <a:lnTo>
                  <a:pt x="5024" y="1465"/>
                </a:lnTo>
                <a:lnTo>
                  <a:pt x="5051" y="1510"/>
                </a:lnTo>
                <a:lnTo>
                  <a:pt x="5077" y="1563"/>
                </a:lnTo>
                <a:lnTo>
                  <a:pt x="5095" y="1607"/>
                </a:lnTo>
                <a:lnTo>
                  <a:pt x="5272" y="2269"/>
                </a:lnTo>
                <a:lnTo>
                  <a:pt x="5457" y="1607"/>
                </a:lnTo>
                <a:lnTo>
                  <a:pt x="5457" y="1607"/>
                </a:lnTo>
                <a:lnTo>
                  <a:pt x="5475" y="1563"/>
                </a:lnTo>
                <a:lnTo>
                  <a:pt x="5492" y="1510"/>
                </a:lnTo>
                <a:lnTo>
                  <a:pt x="5528" y="1465"/>
                </a:lnTo>
                <a:lnTo>
                  <a:pt x="5563" y="1430"/>
                </a:lnTo>
                <a:lnTo>
                  <a:pt x="5607" y="1386"/>
                </a:lnTo>
                <a:lnTo>
                  <a:pt x="5651" y="1360"/>
                </a:lnTo>
                <a:lnTo>
                  <a:pt x="5696" y="1333"/>
                </a:lnTo>
                <a:lnTo>
                  <a:pt x="5749" y="1315"/>
                </a:lnTo>
                <a:lnTo>
                  <a:pt x="6411" y="1139"/>
                </a:lnTo>
                <a:close/>
                <a:moveTo>
                  <a:pt x="3523" y="706"/>
                </a:moveTo>
                <a:lnTo>
                  <a:pt x="3523" y="706"/>
                </a:lnTo>
                <a:lnTo>
                  <a:pt x="3382" y="689"/>
                </a:lnTo>
                <a:lnTo>
                  <a:pt x="3240" y="689"/>
                </a:lnTo>
                <a:lnTo>
                  <a:pt x="3100" y="689"/>
                </a:lnTo>
                <a:lnTo>
                  <a:pt x="2959" y="697"/>
                </a:lnTo>
                <a:lnTo>
                  <a:pt x="2817" y="715"/>
                </a:lnTo>
                <a:lnTo>
                  <a:pt x="2676" y="742"/>
                </a:lnTo>
                <a:lnTo>
                  <a:pt x="2544" y="777"/>
                </a:lnTo>
                <a:lnTo>
                  <a:pt x="2402" y="812"/>
                </a:lnTo>
                <a:lnTo>
                  <a:pt x="2270" y="865"/>
                </a:lnTo>
                <a:lnTo>
                  <a:pt x="2137" y="918"/>
                </a:lnTo>
                <a:lnTo>
                  <a:pt x="2014" y="980"/>
                </a:lnTo>
                <a:lnTo>
                  <a:pt x="1890" y="1059"/>
                </a:lnTo>
                <a:lnTo>
                  <a:pt x="1766" y="1139"/>
                </a:lnTo>
                <a:lnTo>
                  <a:pt x="1643" y="1227"/>
                </a:lnTo>
                <a:lnTo>
                  <a:pt x="1528" y="1315"/>
                </a:lnTo>
                <a:lnTo>
                  <a:pt x="1422" y="1421"/>
                </a:lnTo>
                <a:lnTo>
                  <a:pt x="1422" y="1421"/>
                </a:lnTo>
                <a:lnTo>
                  <a:pt x="1316" y="1536"/>
                </a:lnTo>
                <a:lnTo>
                  <a:pt x="1219" y="1651"/>
                </a:lnTo>
                <a:lnTo>
                  <a:pt x="1130" y="1766"/>
                </a:lnTo>
                <a:lnTo>
                  <a:pt x="1051" y="1889"/>
                </a:lnTo>
                <a:lnTo>
                  <a:pt x="980" y="2013"/>
                </a:lnTo>
                <a:lnTo>
                  <a:pt x="919" y="2145"/>
                </a:lnTo>
                <a:lnTo>
                  <a:pt x="857" y="2278"/>
                </a:lnTo>
                <a:lnTo>
                  <a:pt x="813" y="2410"/>
                </a:lnTo>
                <a:lnTo>
                  <a:pt x="768" y="2543"/>
                </a:lnTo>
                <a:lnTo>
                  <a:pt x="742" y="2684"/>
                </a:lnTo>
                <a:lnTo>
                  <a:pt x="715" y="2816"/>
                </a:lnTo>
                <a:lnTo>
                  <a:pt x="698" y="2957"/>
                </a:lnTo>
                <a:lnTo>
                  <a:pt x="689" y="3099"/>
                </a:lnTo>
                <a:lnTo>
                  <a:pt x="680" y="3240"/>
                </a:lnTo>
                <a:lnTo>
                  <a:pt x="689" y="3381"/>
                </a:lnTo>
                <a:lnTo>
                  <a:pt x="707" y="3522"/>
                </a:lnTo>
                <a:lnTo>
                  <a:pt x="707" y="3522"/>
                </a:lnTo>
                <a:lnTo>
                  <a:pt x="724" y="3390"/>
                </a:lnTo>
                <a:lnTo>
                  <a:pt x="742" y="3266"/>
                </a:lnTo>
                <a:lnTo>
                  <a:pt x="768" y="3134"/>
                </a:lnTo>
                <a:lnTo>
                  <a:pt x="804" y="3010"/>
                </a:lnTo>
                <a:lnTo>
                  <a:pt x="839" y="2878"/>
                </a:lnTo>
                <a:lnTo>
                  <a:pt x="883" y="2754"/>
                </a:lnTo>
                <a:lnTo>
                  <a:pt x="936" y="2631"/>
                </a:lnTo>
                <a:lnTo>
                  <a:pt x="989" y="2507"/>
                </a:lnTo>
                <a:lnTo>
                  <a:pt x="1051" y="2392"/>
                </a:lnTo>
                <a:lnTo>
                  <a:pt x="1113" y="2278"/>
                </a:lnTo>
                <a:lnTo>
                  <a:pt x="1183" y="2154"/>
                </a:lnTo>
                <a:lnTo>
                  <a:pt x="1263" y="2048"/>
                </a:lnTo>
                <a:lnTo>
                  <a:pt x="1342" y="1933"/>
                </a:lnTo>
                <a:lnTo>
                  <a:pt x="1431" y="1827"/>
                </a:lnTo>
                <a:lnTo>
                  <a:pt x="1519" y="1721"/>
                </a:lnTo>
                <a:lnTo>
                  <a:pt x="1616" y="1624"/>
                </a:lnTo>
                <a:lnTo>
                  <a:pt x="1616" y="1624"/>
                </a:lnTo>
                <a:lnTo>
                  <a:pt x="1722" y="1527"/>
                </a:lnTo>
                <a:lnTo>
                  <a:pt x="1828" y="1430"/>
                </a:lnTo>
                <a:lnTo>
                  <a:pt x="1934" y="1342"/>
                </a:lnTo>
                <a:lnTo>
                  <a:pt x="2040" y="1262"/>
                </a:lnTo>
                <a:lnTo>
                  <a:pt x="2155" y="1192"/>
                </a:lnTo>
                <a:lnTo>
                  <a:pt x="2270" y="1121"/>
                </a:lnTo>
                <a:lnTo>
                  <a:pt x="2393" y="1051"/>
                </a:lnTo>
                <a:lnTo>
                  <a:pt x="2508" y="989"/>
                </a:lnTo>
                <a:lnTo>
                  <a:pt x="2632" y="936"/>
                </a:lnTo>
                <a:lnTo>
                  <a:pt x="2756" y="892"/>
                </a:lnTo>
                <a:lnTo>
                  <a:pt x="2879" y="848"/>
                </a:lnTo>
                <a:lnTo>
                  <a:pt x="3003" y="803"/>
                </a:lnTo>
                <a:lnTo>
                  <a:pt x="3135" y="777"/>
                </a:lnTo>
                <a:lnTo>
                  <a:pt x="3258" y="742"/>
                </a:lnTo>
                <a:lnTo>
                  <a:pt x="3390" y="724"/>
                </a:lnTo>
                <a:lnTo>
                  <a:pt x="3523" y="706"/>
                </a:lnTo>
                <a:close/>
                <a:moveTo>
                  <a:pt x="3206" y="0"/>
                </a:moveTo>
                <a:lnTo>
                  <a:pt x="3206" y="0"/>
                </a:lnTo>
                <a:lnTo>
                  <a:pt x="3038" y="9"/>
                </a:lnTo>
                <a:lnTo>
                  <a:pt x="2879" y="18"/>
                </a:lnTo>
                <a:lnTo>
                  <a:pt x="2720" y="44"/>
                </a:lnTo>
                <a:lnTo>
                  <a:pt x="2561" y="71"/>
                </a:lnTo>
                <a:lnTo>
                  <a:pt x="2402" y="106"/>
                </a:lnTo>
                <a:lnTo>
                  <a:pt x="2252" y="150"/>
                </a:lnTo>
                <a:lnTo>
                  <a:pt x="2102" y="194"/>
                </a:lnTo>
                <a:lnTo>
                  <a:pt x="1961" y="256"/>
                </a:lnTo>
                <a:lnTo>
                  <a:pt x="1819" y="318"/>
                </a:lnTo>
                <a:lnTo>
                  <a:pt x="1678" y="388"/>
                </a:lnTo>
                <a:lnTo>
                  <a:pt x="1546" y="468"/>
                </a:lnTo>
                <a:lnTo>
                  <a:pt x="1413" y="547"/>
                </a:lnTo>
                <a:lnTo>
                  <a:pt x="1289" y="644"/>
                </a:lnTo>
                <a:lnTo>
                  <a:pt x="1166" y="733"/>
                </a:lnTo>
                <a:lnTo>
                  <a:pt x="1051" y="839"/>
                </a:lnTo>
                <a:lnTo>
                  <a:pt x="936" y="945"/>
                </a:lnTo>
                <a:lnTo>
                  <a:pt x="830" y="1051"/>
                </a:lnTo>
                <a:lnTo>
                  <a:pt x="733" y="1165"/>
                </a:lnTo>
                <a:lnTo>
                  <a:pt x="636" y="1289"/>
                </a:lnTo>
                <a:lnTo>
                  <a:pt x="548" y="1413"/>
                </a:lnTo>
                <a:lnTo>
                  <a:pt x="468" y="1545"/>
                </a:lnTo>
                <a:lnTo>
                  <a:pt x="389" y="1677"/>
                </a:lnTo>
                <a:lnTo>
                  <a:pt x="318" y="1819"/>
                </a:lnTo>
                <a:lnTo>
                  <a:pt x="256" y="1960"/>
                </a:lnTo>
                <a:lnTo>
                  <a:pt x="194" y="2110"/>
                </a:lnTo>
                <a:lnTo>
                  <a:pt x="141" y="2251"/>
                </a:lnTo>
                <a:lnTo>
                  <a:pt x="106" y="2410"/>
                </a:lnTo>
                <a:lnTo>
                  <a:pt x="71" y="2560"/>
                </a:lnTo>
                <a:lnTo>
                  <a:pt x="35" y="2719"/>
                </a:lnTo>
                <a:lnTo>
                  <a:pt x="18" y="2878"/>
                </a:lnTo>
                <a:lnTo>
                  <a:pt x="9" y="3046"/>
                </a:lnTo>
                <a:lnTo>
                  <a:pt x="0" y="3205"/>
                </a:lnTo>
                <a:lnTo>
                  <a:pt x="0" y="3205"/>
                </a:lnTo>
                <a:lnTo>
                  <a:pt x="9" y="3390"/>
                </a:lnTo>
                <a:lnTo>
                  <a:pt x="18" y="3567"/>
                </a:lnTo>
                <a:lnTo>
                  <a:pt x="44" y="3734"/>
                </a:lnTo>
                <a:lnTo>
                  <a:pt x="79" y="3911"/>
                </a:lnTo>
                <a:lnTo>
                  <a:pt x="124" y="4079"/>
                </a:lnTo>
                <a:lnTo>
                  <a:pt x="177" y="4246"/>
                </a:lnTo>
                <a:lnTo>
                  <a:pt x="230" y="4404"/>
                </a:lnTo>
                <a:lnTo>
                  <a:pt x="300" y="4554"/>
                </a:lnTo>
                <a:lnTo>
                  <a:pt x="380" y="4713"/>
                </a:lnTo>
                <a:lnTo>
                  <a:pt x="459" y="4854"/>
                </a:lnTo>
                <a:lnTo>
                  <a:pt x="548" y="4996"/>
                </a:lnTo>
                <a:lnTo>
                  <a:pt x="645" y="5137"/>
                </a:lnTo>
                <a:lnTo>
                  <a:pt x="751" y="5269"/>
                </a:lnTo>
                <a:lnTo>
                  <a:pt x="866" y="5393"/>
                </a:lnTo>
                <a:lnTo>
                  <a:pt x="980" y="5508"/>
                </a:lnTo>
                <a:lnTo>
                  <a:pt x="1104" y="5623"/>
                </a:lnTo>
                <a:lnTo>
                  <a:pt x="1104" y="5623"/>
                </a:lnTo>
                <a:lnTo>
                  <a:pt x="972" y="5676"/>
                </a:lnTo>
                <a:lnTo>
                  <a:pt x="848" y="5737"/>
                </a:lnTo>
                <a:lnTo>
                  <a:pt x="751" y="5790"/>
                </a:lnTo>
                <a:lnTo>
                  <a:pt x="662" y="5861"/>
                </a:lnTo>
                <a:lnTo>
                  <a:pt x="592" y="5923"/>
                </a:lnTo>
                <a:lnTo>
                  <a:pt x="548" y="5984"/>
                </a:lnTo>
                <a:lnTo>
                  <a:pt x="512" y="6055"/>
                </a:lnTo>
                <a:lnTo>
                  <a:pt x="503" y="6126"/>
                </a:lnTo>
                <a:lnTo>
                  <a:pt x="503" y="6126"/>
                </a:lnTo>
                <a:lnTo>
                  <a:pt x="503" y="6170"/>
                </a:lnTo>
                <a:lnTo>
                  <a:pt x="512" y="6214"/>
                </a:lnTo>
                <a:lnTo>
                  <a:pt x="530" y="6249"/>
                </a:lnTo>
                <a:lnTo>
                  <a:pt x="556" y="6293"/>
                </a:lnTo>
                <a:lnTo>
                  <a:pt x="627" y="6364"/>
                </a:lnTo>
                <a:lnTo>
                  <a:pt x="715" y="6444"/>
                </a:lnTo>
                <a:lnTo>
                  <a:pt x="830" y="6514"/>
                </a:lnTo>
                <a:lnTo>
                  <a:pt x="963" y="6576"/>
                </a:lnTo>
                <a:lnTo>
                  <a:pt x="1122" y="6638"/>
                </a:lnTo>
                <a:lnTo>
                  <a:pt x="1298" y="6691"/>
                </a:lnTo>
                <a:lnTo>
                  <a:pt x="1484" y="6744"/>
                </a:lnTo>
                <a:lnTo>
                  <a:pt x="1696" y="6797"/>
                </a:lnTo>
                <a:lnTo>
                  <a:pt x="1917" y="6832"/>
                </a:lnTo>
                <a:lnTo>
                  <a:pt x="2155" y="6867"/>
                </a:lnTo>
                <a:lnTo>
                  <a:pt x="2402" y="6894"/>
                </a:lnTo>
                <a:lnTo>
                  <a:pt x="2658" y="6911"/>
                </a:lnTo>
                <a:lnTo>
                  <a:pt x="2932" y="6929"/>
                </a:lnTo>
                <a:lnTo>
                  <a:pt x="3206" y="6929"/>
                </a:lnTo>
                <a:lnTo>
                  <a:pt x="3206" y="6929"/>
                </a:lnTo>
                <a:lnTo>
                  <a:pt x="3479" y="6929"/>
                </a:lnTo>
                <a:lnTo>
                  <a:pt x="3753" y="6911"/>
                </a:lnTo>
                <a:lnTo>
                  <a:pt x="4009" y="6894"/>
                </a:lnTo>
                <a:lnTo>
                  <a:pt x="4256" y="6867"/>
                </a:lnTo>
                <a:lnTo>
                  <a:pt x="4494" y="6832"/>
                </a:lnTo>
                <a:lnTo>
                  <a:pt x="4715" y="6797"/>
                </a:lnTo>
                <a:lnTo>
                  <a:pt x="4927" y="6744"/>
                </a:lnTo>
                <a:lnTo>
                  <a:pt x="5113" y="6691"/>
                </a:lnTo>
                <a:lnTo>
                  <a:pt x="5289" y="6638"/>
                </a:lnTo>
                <a:lnTo>
                  <a:pt x="5448" y="6576"/>
                </a:lnTo>
                <a:lnTo>
                  <a:pt x="5581" y="6514"/>
                </a:lnTo>
                <a:lnTo>
                  <a:pt x="5696" y="6444"/>
                </a:lnTo>
                <a:lnTo>
                  <a:pt x="5784" y="6364"/>
                </a:lnTo>
                <a:lnTo>
                  <a:pt x="5855" y="6293"/>
                </a:lnTo>
                <a:lnTo>
                  <a:pt x="5881" y="6249"/>
                </a:lnTo>
                <a:lnTo>
                  <a:pt x="5899" y="6214"/>
                </a:lnTo>
                <a:lnTo>
                  <a:pt x="5908" y="6170"/>
                </a:lnTo>
                <a:lnTo>
                  <a:pt x="5908" y="6126"/>
                </a:lnTo>
                <a:lnTo>
                  <a:pt x="5908" y="6126"/>
                </a:lnTo>
                <a:lnTo>
                  <a:pt x="5899" y="6055"/>
                </a:lnTo>
                <a:lnTo>
                  <a:pt x="5863" y="5984"/>
                </a:lnTo>
                <a:lnTo>
                  <a:pt x="5819" y="5923"/>
                </a:lnTo>
                <a:lnTo>
                  <a:pt x="5749" y="5861"/>
                </a:lnTo>
                <a:lnTo>
                  <a:pt x="5660" y="5790"/>
                </a:lnTo>
                <a:lnTo>
                  <a:pt x="5563" y="5737"/>
                </a:lnTo>
                <a:lnTo>
                  <a:pt x="5439" y="5676"/>
                </a:lnTo>
                <a:lnTo>
                  <a:pt x="5307" y="5623"/>
                </a:lnTo>
                <a:lnTo>
                  <a:pt x="5307" y="5623"/>
                </a:lnTo>
                <a:lnTo>
                  <a:pt x="5431" y="5508"/>
                </a:lnTo>
                <a:lnTo>
                  <a:pt x="5545" y="5393"/>
                </a:lnTo>
                <a:lnTo>
                  <a:pt x="5660" y="5269"/>
                </a:lnTo>
                <a:lnTo>
                  <a:pt x="5766" y="5137"/>
                </a:lnTo>
                <a:lnTo>
                  <a:pt x="5863" y="4996"/>
                </a:lnTo>
                <a:lnTo>
                  <a:pt x="5952" y="4854"/>
                </a:lnTo>
                <a:lnTo>
                  <a:pt x="6031" y="4713"/>
                </a:lnTo>
                <a:lnTo>
                  <a:pt x="6111" y="4554"/>
                </a:lnTo>
                <a:lnTo>
                  <a:pt x="6181" y="4404"/>
                </a:lnTo>
                <a:lnTo>
                  <a:pt x="6234" y="4246"/>
                </a:lnTo>
                <a:lnTo>
                  <a:pt x="6287" y="4079"/>
                </a:lnTo>
                <a:lnTo>
                  <a:pt x="6332" y="3911"/>
                </a:lnTo>
                <a:lnTo>
                  <a:pt x="6367" y="3734"/>
                </a:lnTo>
                <a:lnTo>
                  <a:pt x="6393" y="3567"/>
                </a:lnTo>
                <a:lnTo>
                  <a:pt x="6402" y="3390"/>
                </a:lnTo>
                <a:lnTo>
                  <a:pt x="6411" y="3205"/>
                </a:lnTo>
                <a:lnTo>
                  <a:pt x="6411" y="3205"/>
                </a:lnTo>
                <a:lnTo>
                  <a:pt x="6402" y="2975"/>
                </a:lnTo>
                <a:lnTo>
                  <a:pt x="6376" y="2746"/>
                </a:lnTo>
                <a:lnTo>
                  <a:pt x="6332" y="2525"/>
                </a:lnTo>
                <a:lnTo>
                  <a:pt x="6279" y="2304"/>
                </a:lnTo>
                <a:lnTo>
                  <a:pt x="6208" y="2092"/>
                </a:lnTo>
                <a:lnTo>
                  <a:pt x="6128" y="1889"/>
                </a:lnTo>
                <a:lnTo>
                  <a:pt x="6022" y="1686"/>
                </a:lnTo>
                <a:lnTo>
                  <a:pt x="5916" y="1501"/>
                </a:lnTo>
                <a:lnTo>
                  <a:pt x="5802" y="1527"/>
                </a:lnTo>
                <a:lnTo>
                  <a:pt x="5802" y="1527"/>
                </a:lnTo>
                <a:lnTo>
                  <a:pt x="5766" y="1545"/>
                </a:lnTo>
                <a:lnTo>
                  <a:pt x="5731" y="1571"/>
                </a:lnTo>
                <a:lnTo>
                  <a:pt x="5696" y="1607"/>
                </a:lnTo>
                <a:lnTo>
                  <a:pt x="5678" y="1642"/>
                </a:lnTo>
                <a:lnTo>
                  <a:pt x="5678" y="1642"/>
                </a:lnTo>
                <a:lnTo>
                  <a:pt x="5775" y="1819"/>
                </a:lnTo>
                <a:lnTo>
                  <a:pt x="5863" y="1995"/>
                </a:lnTo>
                <a:lnTo>
                  <a:pt x="5943" y="2181"/>
                </a:lnTo>
                <a:lnTo>
                  <a:pt x="6014" y="2375"/>
                </a:lnTo>
                <a:lnTo>
                  <a:pt x="6058" y="2578"/>
                </a:lnTo>
                <a:lnTo>
                  <a:pt x="6102" y="2781"/>
                </a:lnTo>
                <a:lnTo>
                  <a:pt x="6120" y="2993"/>
                </a:lnTo>
                <a:lnTo>
                  <a:pt x="6128" y="3205"/>
                </a:lnTo>
                <a:lnTo>
                  <a:pt x="6128" y="3205"/>
                </a:lnTo>
                <a:lnTo>
                  <a:pt x="6128" y="3355"/>
                </a:lnTo>
                <a:lnTo>
                  <a:pt x="6111" y="3505"/>
                </a:lnTo>
                <a:lnTo>
                  <a:pt x="6093" y="3655"/>
                </a:lnTo>
                <a:lnTo>
                  <a:pt x="6067" y="3796"/>
                </a:lnTo>
                <a:lnTo>
                  <a:pt x="6040" y="3937"/>
                </a:lnTo>
                <a:lnTo>
                  <a:pt x="5996" y="4079"/>
                </a:lnTo>
                <a:lnTo>
                  <a:pt x="5952" y="4211"/>
                </a:lnTo>
                <a:lnTo>
                  <a:pt x="5899" y="4342"/>
                </a:lnTo>
                <a:lnTo>
                  <a:pt x="5837" y="4475"/>
                </a:lnTo>
                <a:lnTo>
                  <a:pt x="5775" y="4598"/>
                </a:lnTo>
                <a:lnTo>
                  <a:pt x="5704" y="4722"/>
                </a:lnTo>
                <a:lnTo>
                  <a:pt x="5634" y="4837"/>
                </a:lnTo>
                <a:lnTo>
                  <a:pt x="5545" y="4952"/>
                </a:lnTo>
                <a:lnTo>
                  <a:pt x="5457" y="5066"/>
                </a:lnTo>
                <a:lnTo>
                  <a:pt x="5369" y="5172"/>
                </a:lnTo>
                <a:lnTo>
                  <a:pt x="5272" y="5269"/>
                </a:lnTo>
                <a:lnTo>
                  <a:pt x="5175" y="5367"/>
                </a:lnTo>
                <a:lnTo>
                  <a:pt x="5069" y="5464"/>
                </a:lnTo>
                <a:lnTo>
                  <a:pt x="4954" y="5552"/>
                </a:lnTo>
                <a:lnTo>
                  <a:pt x="4839" y="5631"/>
                </a:lnTo>
                <a:lnTo>
                  <a:pt x="4724" y="5702"/>
                </a:lnTo>
                <a:lnTo>
                  <a:pt x="4600" y="5773"/>
                </a:lnTo>
                <a:lnTo>
                  <a:pt x="4477" y="5843"/>
                </a:lnTo>
                <a:lnTo>
                  <a:pt x="4344" y="5896"/>
                </a:lnTo>
                <a:lnTo>
                  <a:pt x="4212" y="5949"/>
                </a:lnTo>
                <a:lnTo>
                  <a:pt x="4071" y="5993"/>
                </a:lnTo>
                <a:lnTo>
                  <a:pt x="3938" y="6037"/>
                </a:lnTo>
                <a:lnTo>
                  <a:pt x="3797" y="6073"/>
                </a:lnTo>
                <a:lnTo>
                  <a:pt x="3647" y="6099"/>
                </a:lnTo>
                <a:lnTo>
                  <a:pt x="3505" y="6117"/>
                </a:lnTo>
                <a:lnTo>
                  <a:pt x="3355" y="6126"/>
                </a:lnTo>
                <a:lnTo>
                  <a:pt x="3206" y="6126"/>
                </a:lnTo>
                <a:lnTo>
                  <a:pt x="3206" y="6126"/>
                </a:lnTo>
                <a:lnTo>
                  <a:pt x="3056" y="6126"/>
                </a:lnTo>
                <a:lnTo>
                  <a:pt x="2906" y="6117"/>
                </a:lnTo>
                <a:lnTo>
                  <a:pt x="2764" y="6099"/>
                </a:lnTo>
                <a:lnTo>
                  <a:pt x="2614" y="6073"/>
                </a:lnTo>
                <a:lnTo>
                  <a:pt x="2473" y="6037"/>
                </a:lnTo>
                <a:lnTo>
                  <a:pt x="2340" y="5993"/>
                </a:lnTo>
                <a:lnTo>
                  <a:pt x="2199" y="5949"/>
                </a:lnTo>
                <a:lnTo>
                  <a:pt x="2067" y="5896"/>
                </a:lnTo>
                <a:lnTo>
                  <a:pt x="1934" y="5843"/>
                </a:lnTo>
                <a:lnTo>
                  <a:pt x="1811" y="5773"/>
                </a:lnTo>
                <a:lnTo>
                  <a:pt x="1687" y="5702"/>
                </a:lnTo>
                <a:lnTo>
                  <a:pt x="1572" y="5631"/>
                </a:lnTo>
                <a:lnTo>
                  <a:pt x="1457" y="5552"/>
                </a:lnTo>
                <a:lnTo>
                  <a:pt x="1342" y="5464"/>
                </a:lnTo>
                <a:lnTo>
                  <a:pt x="1236" y="5367"/>
                </a:lnTo>
                <a:lnTo>
                  <a:pt x="1139" y="5269"/>
                </a:lnTo>
                <a:lnTo>
                  <a:pt x="1042" y="5172"/>
                </a:lnTo>
                <a:lnTo>
                  <a:pt x="954" y="5066"/>
                </a:lnTo>
                <a:lnTo>
                  <a:pt x="866" y="4952"/>
                </a:lnTo>
                <a:lnTo>
                  <a:pt x="777" y="4837"/>
                </a:lnTo>
                <a:lnTo>
                  <a:pt x="707" y="4722"/>
                </a:lnTo>
                <a:lnTo>
                  <a:pt x="636" y="4598"/>
                </a:lnTo>
                <a:lnTo>
                  <a:pt x="574" y="4475"/>
                </a:lnTo>
                <a:lnTo>
                  <a:pt x="512" y="4342"/>
                </a:lnTo>
                <a:lnTo>
                  <a:pt x="459" y="4211"/>
                </a:lnTo>
                <a:lnTo>
                  <a:pt x="415" y="4079"/>
                </a:lnTo>
                <a:lnTo>
                  <a:pt x="371" y="3937"/>
                </a:lnTo>
                <a:lnTo>
                  <a:pt x="344" y="3796"/>
                </a:lnTo>
                <a:lnTo>
                  <a:pt x="318" y="3655"/>
                </a:lnTo>
                <a:lnTo>
                  <a:pt x="300" y="3505"/>
                </a:lnTo>
                <a:lnTo>
                  <a:pt x="283" y="3355"/>
                </a:lnTo>
                <a:lnTo>
                  <a:pt x="283" y="3205"/>
                </a:lnTo>
                <a:lnTo>
                  <a:pt x="283" y="3205"/>
                </a:lnTo>
                <a:lnTo>
                  <a:pt x="283" y="3055"/>
                </a:lnTo>
                <a:lnTo>
                  <a:pt x="300" y="2904"/>
                </a:lnTo>
                <a:lnTo>
                  <a:pt x="318" y="2763"/>
                </a:lnTo>
                <a:lnTo>
                  <a:pt x="344" y="2622"/>
                </a:lnTo>
                <a:lnTo>
                  <a:pt x="371" y="2481"/>
                </a:lnTo>
                <a:lnTo>
                  <a:pt x="415" y="2339"/>
                </a:lnTo>
                <a:lnTo>
                  <a:pt x="459" y="2198"/>
                </a:lnTo>
                <a:lnTo>
                  <a:pt x="512" y="2066"/>
                </a:lnTo>
                <a:lnTo>
                  <a:pt x="574" y="1942"/>
                </a:lnTo>
                <a:lnTo>
                  <a:pt x="636" y="1810"/>
                </a:lnTo>
                <a:lnTo>
                  <a:pt x="707" y="1695"/>
                </a:lnTo>
                <a:lnTo>
                  <a:pt x="777" y="1571"/>
                </a:lnTo>
                <a:lnTo>
                  <a:pt x="866" y="1457"/>
                </a:lnTo>
                <a:lnTo>
                  <a:pt x="954" y="1351"/>
                </a:lnTo>
                <a:lnTo>
                  <a:pt x="1042" y="1245"/>
                </a:lnTo>
                <a:lnTo>
                  <a:pt x="1139" y="1139"/>
                </a:lnTo>
                <a:lnTo>
                  <a:pt x="1236" y="1042"/>
                </a:lnTo>
                <a:lnTo>
                  <a:pt x="1342" y="953"/>
                </a:lnTo>
                <a:lnTo>
                  <a:pt x="1457" y="865"/>
                </a:lnTo>
                <a:lnTo>
                  <a:pt x="1572" y="786"/>
                </a:lnTo>
                <a:lnTo>
                  <a:pt x="1687" y="706"/>
                </a:lnTo>
                <a:lnTo>
                  <a:pt x="1811" y="636"/>
                </a:lnTo>
                <a:lnTo>
                  <a:pt x="1934" y="574"/>
                </a:lnTo>
                <a:lnTo>
                  <a:pt x="2067" y="512"/>
                </a:lnTo>
                <a:lnTo>
                  <a:pt x="2199" y="459"/>
                </a:lnTo>
                <a:lnTo>
                  <a:pt x="2340" y="415"/>
                </a:lnTo>
                <a:lnTo>
                  <a:pt x="2473" y="380"/>
                </a:lnTo>
                <a:lnTo>
                  <a:pt x="2614" y="344"/>
                </a:lnTo>
                <a:lnTo>
                  <a:pt x="2764" y="318"/>
                </a:lnTo>
                <a:lnTo>
                  <a:pt x="2906" y="300"/>
                </a:lnTo>
                <a:lnTo>
                  <a:pt x="3056" y="291"/>
                </a:lnTo>
                <a:lnTo>
                  <a:pt x="3206" y="283"/>
                </a:lnTo>
                <a:lnTo>
                  <a:pt x="3206" y="283"/>
                </a:lnTo>
                <a:lnTo>
                  <a:pt x="3417" y="291"/>
                </a:lnTo>
                <a:lnTo>
                  <a:pt x="3629" y="318"/>
                </a:lnTo>
                <a:lnTo>
                  <a:pt x="3832" y="353"/>
                </a:lnTo>
                <a:lnTo>
                  <a:pt x="4035" y="406"/>
                </a:lnTo>
                <a:lnTo>
                  <a:pt x="4230" y="468"/>
                </a:lnTo>
                <a:lnTo>
                  <a:pt x="4415" y="547"/>
                </a:lnTo>
                <a:lnTo>
                  <a:pt x="4600" y="636"/>
                </a:lnTo>
                <a:lnTo>
                  <a:pt x="4768" y="742"/>
                </a:lnTo>
                <a:lnTo>
                  <a:pt x="4768" y="742"/>
                </a:lnTo>
                <a:lnTo>
                  <a:pt x="4804" y="715"/>
                </a:lnTo>
                <a:lnTo>
                  <a:pt x="4839" y="680"/>
                </a:lnTo>
                <a:lnTo>
                  <a:pt x="4865" y="644"/>
                </a:lnTo>
                <a:lnTo>
                  <a:pt x="4883" y="609"/>
                </a:lnTo>
                <a:lnTo>
                  <a:pt x="4918" y="494"/>
                </a:lnTo>
                <a:lnTo>
                  <a:pt x="4918" y="494"/>
                </a:lnTo>
                <a:lnTo>
                  <a:pt x="4724" y="388"/>
                </a:lnTo>
                <a:lnTo>
                  <a:pt x="4530" y="291"/>
                </a:lnTo>
                <a:lnTo>
                  <a:pt x="4318" y="203"/>
                </a:lnTo>
                <a:lnTo>
                  <a:pt x="4106" y="132"/>
                </a:lnTo>
                <a:lnTo>
                  <a:pt x="3894" y="79"/>
                </a:lnTo>
                <a:lnTo>
                  <a:pt x="3664" y="35"/>
                </a:lnTo>
                <a:lnTo>
                  <a:pt x="3435" y="9"/>
                </a:lnTo>
                <a:lnTo>
                  <a:pt x="3206" y="0"/>
                </a:lnTo>
                <a:close/>
              </a:path>
            </a:pathLst>
          </a:custGeom>
          <a:solidFill>
            <a:srgbClr val="FF7700"/>
          </a:solidFill>
          <a:ln>
            <a:noFill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5F5F5F"/>
              </a:solidFill>
              <a:effectLst/>
              <a:uLnTx/>
              <a:uFillTx/>
              <a:latin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9954" y="3457441"/>
            <a:ext cx="2916850" cy="147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27370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BB9B4-87D9-49F1-AEB3-8518BC5A6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Oracle AI Platform Cloud Service</a:t>
            </a:r>
            <a:br>
              <a:rPr lang="nl-NL" dirty="0"/>
            </a:br>
            <a:r>
              <a:rPr lang="nl-NL" dirty="0"/>
              <a:t>(coming shortly)</a:t>
            </a:r>
            <a:endParaRPr lang="en-NL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3500A3-53ED-499E-B7EC-0C7A17A06D4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8" name="Picture 4" descr="https://www.capgemini.com/wp-content/uploads/2018/05/ai-platform-overview.jpg">
            <a:extLst>
              <a:ext uri="{FF2B5EF4-FFF2-40B4-BE49-F238E27FC236}">
                <a16:creationId xmlns:a16="http://schemas.microsoft.com/office/drawing/2014/main" id="{6C2C9122-8BCE-4066-8282-517ADA1D3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03" y="2345633"/>
            <a:ext cx="11508754" cy="68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capgemini.com/wp-content/uploads/2018/05/oracle_ai_platform_service.jpg">
            <a:extLst>
              <a:ext uri="{FF2B5EF4-FFF2-40B4-BE49-F238E27FC236}">
                <a16:creationId xmlns:a16="http://schemas.microsoft.com/office/drawing/2014/main" id="{D8B1E3D9-FE56-436F-A386-F888A4240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558" y="2126609"/>
            <a:ext cx="11791950" cy="725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80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64" y="356730"/>
            <a:ext cx="14955520" cy="1885245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776663" fontAlgn="base" hangingPunct="0">
              <a:spcAft>
                <a:spcPct val="0"/>
              </a:spcAft>
            </a:pPr>
            <a:r>
              <a:rPr lang="fr-FR" sz="5400" dirty="0"/>
              <a:t> </a:t>
            </a:r>
            <a:r>
              <a:rPr lang="en-US" sz="5400" dirty="0"/>
              <a:t>Humans learning machine</a:t>
            </a:r>
            <a:br>
              <a:rPr lang="en-US" sz="5400" dirty="0"/>
            </a:br>
            <a:r>
              <a:rPr lang="en-US" sz="5400" dirty="0"/>
              <a:t> learning: Your first steps</a:t>
            </a:r>
            <a:endParaRPr lang="fr-FR" sz="5400" dirty="0"/>
          </a:p>
        </p:txBody>
      </p:sp>
      <p:sp>
        <p:nvSpPr>
          <p:cNvPr id="5" name="TextBox 4"/>
          <p:cNvSpPr txBox="1"/>
          <p:nvPr/>
        </p:nvSpPr>
        <p:spPr>
          <a:xfrm>
            <a:off x="406665" y="8921921"/>
            <a:ext cx="12175066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51" dirty="0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#</a:t>
            </a:r>
            <a:r>
              <a:rPr lang="fr-FR" sz="4551" dirty="0" err="1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DevoxxMA</a:t>
            </a:r>
            <a:endParaRPr lang="fr-FR" sz="4551" dirty="0">
              <a:solidFill>
                <a:schemeClr val="bg1"/>
              </a:solidFill>
              <a:latin typeface="Trebuchet MS Bold" charset="0"/>
              <a:ea typeface="+mj-ea"/>
              <a:cs typeface="Trebuchet MS Bold" charset="0"/>
            </a:endParaRPr>
          </a:p>
        </p:txBody>
      </p:sp>
      <p:pic>
        <p:nvPicPr>
          <p:cNvPr id="10" name="Picture 2" descr="Image result for human studyi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7F2EC"/>
              </a:clrFrom>
              <a:clrTo>
                <a:srgbClr val="E7F2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389" y="160483"/>
            <a:ext cx="7134007" cy="535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978" y="1136606"/>
            <a:ext cx="2218826" cy="1480457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  <a:extLst/>
        </p:spPr>
      </p:pic>
      <p:pic>
        <p:nvPicPr>
          <p:cNvPr id="4098" name="Picture 2" descr="Image result for first step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08" y="2617063"/>
            <a:ext cx="11246023" cy="561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878558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human studyi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7F2EC"/>
              </a:clrFrom>
              <a:clrTo>
                <a:srgbClr val="E7F2E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7480" y="160337"/>
            <a:ext cx="7134225" cy="535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Humans</a:t>
            </a:r>
            <a:r>
              <a:rPr lang="nl-NL" dirty="0"/>
              <a:t> </a:t>
            </a:r>
            <a:r>
              <a:rPr lang="nl-NL" dirty="0" err="1"/>
              <a:t>learning</a:t>
            </a:r>
            <a:r>
              <a:rPr lang="nl-NL" dirty="0"/>
              <a:t> machine </a:t>
            </a:r>
            <a:r>
              <a:rPr lang="nl-NL" dirty="0" err="1"/>
              <a:t>learning</a:t>
            </a:r>
            <a:r>
              <a:rPr lang="nl-NL" dirty="0"/>
              <a:t>: </a:t>
            </a:r>
            <a:r>
              <a:rPr lang="nl-NL" dirty="0" err="1"/>
              <a:t>Your</a:t>
            </a:r>
            <a:r>
              <a:rPr lang="nl-NL" dirty="0"/>
              <a:t> first steps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>
                <a:hlinkClick r:id="rId4"/>
              </a:rPr>
              <a:t>Jupyter</a:t>
            </a:r>
            <a:r>
              <a:rPr lang="nl-NL" dirty="0">
                <a:hlinkClick r:id="rId4"/>
              </a:rPr>
              <a:t> Notebooks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Python – https://mybinder.org/</a:t>
            </a:r>
          </a:p>
          <a:p>
            <a:r>
              <a:rPr lang="nl-NL" dirty="0" err="1">
                <a:hlinkClick r:id="rId5"/>
              </a:rPr>
              <a:t>HortonWorks</a:t>
            </a:r>
            <a:r>
              <a:rPr lang="nl-NL" dirty="0">
                <a:hlinkClick r:id="rId5"/>
              </a:rPr>
              <a:t> </a:t>
            </a:r>
            <a:r>
              <a:rPr lang="nl-NL" dirty="0" err="1">
                <a:hlinkClick r:id="rId5"/>
              </a:rPr>
              <a:t>Sandbox</a:t>
            </a:r>
            <a:r>
              <a:rPr lang="nl-NL" dirty="0">
                <a:hlinkClick r:id="rId5"/>
              </a:rPr>
              <a:t> VM</a:t>
            </a:r>
            <a:r>
              <a:rPr lang="nl-NL" dirty="0"/>
              <a:t> – </a:t>
            </a:r>
            <a:r>
              <a:rPr lang="nl-NL" dirty="0" err="1"/>
              <a:t>Hadoop</a:t>
            </a:r>
            <a:r>
              <a:rPr lang="nl-NL" dirty="0"/>
              <a:t> &amp; </a:t>
            </a:r>
            <a:r>
              <a:rPr lang="nl-NL" dirty="0" err="1"/>
              <a:t>Spark</a:t>
            </a:r>
            <a:r>
              <a:rPr lang="nl-NL" dirty="0"/>
              <a:t> &amp; </a:t>
            </a:r>
            <a:r>
              <a:rPr lang="nl-NL" dirty="0" err="1"/>
              <a:t>Hive</a:t>
            </a:r>
            <a:r>
              <a:rPr lang="nl-NL" dirty="0"/>
              <a:t>, </a:t>
            </a:r>
            <a:r>
              <a:rPr lang="nl-NL" dirty="0" err="1"/>
              <a:t>Ambari</a:t>
            </a:r>
            <a:endParaRPr lang="nl-NL" dirty="0"/>
          </a:p>
          <a:p>
            <a:r>
              <a:rPr lang="nl-NL" dirty="0" err="1">
                <a:hlinkClick r:id="rId6"/>
              </a:rPr>
              <a:t>DataBricks</a:t>
            </a:r>
            <a:r>
              <a:rPr lang="nl-NL" dirty="0">
                <a:hlinkClick r:id="rId6"/>
              </a:rPr>
              <a:t> Cloud Environment </a:t>
            </a:r>
            <a:r>
              <a:rPr lang="nl-NL" dirty="0" err="1">
                <a:hlinkClick r:id="rId6"/>
              </a:rPr>
              <a:t>with</a:t>
            </a:r>
            <a:r>
              <a:rPr lang="nl-NL" dirty="0">
                <a:hlinkClick r:id="rId6"/>
              </a:rPr>
              <a:t> Apache </a:t>
            </a:r>
            <a:r>
              <a:rPr lang="nl-NL" dirty="0" err="1">
                <a:hlinkClick r:id="rId6"/>
              </a:rPr>
              <a:t>Spark</a:t>
            </a:r>
            <a:r>
              <a:rPr lang="nl-NL" dirty="0"/>
              <a:t> (free trial)</a:t>
            </a:r>
          </a:p>
          <a:p>
            <a:r>
              <a:rPr lang="en-US" dirty="0" err="1">
                <a:hlinkClick r:id="rId7"/>
              </a:rPr>
              <a:t>KataKoda</a:t>
            </a:r>
            <a:r>
              <a:rPr lang="en-US" dirty="0"/>
              <a:t> – tutorials &amp; live environment for </a:t>
            </a:r>
            <a:r>
              <a:rPr lang="en-US" dirty="0" err="1"/>
              <a:t>TensorFlow</a:t>
            </a:r>
            <a:endParaRPr lang="nl-NL" dirty="0"/>
          </a:p>
          <a:p>
            <a:r>
              <a:rPr lang="en-US" dirty="0">
                <a:hlinkClick r:id="rId8"/>
              </a:rPr>
              <a:t>Oracle Big Data Lite – Prebuilt Virtual Machine</a:t>
            </a:r>
            <a:endParaRPr lang="en-US" dirty="0"/>
          </a:p>
          <a:p>
            <a:pPr lvl="1"/>
            <a:r>
              <a:rPr lang="en-US" dirty="0">
                <a:hlinkClick r:id="rId9"/>
              </a:rPr>
              <a:t>Data Visualization Desktop</a:t>
            </a:r>
            <a:r>
              <a:rPr lang="en-US" dirty="0"/>
              <a:t> – ready to run desktop tool</a:t>
            </a:r>
          </a:p>
          <a:p>
            <a:r>
              <a:rPr lang="nl-NL" dirty="0" err="1"/>
              <a:t>Tutorials</a:t>
            </a:r>
            <a:r>
              <a:rPr lang="nl-NL" dirty="0"/>
              <a:t>, Courses (</a:t>
            </a:r>
            <a:r>
              <a:rPr lang="nl-NL" dirty="0" err="1">
                <a:hlinkClick r:id="rId10"/>
              </a:rPr>
              <a:t>Udacity</a:t>
            </a:r>
            <a:r>
              <a:rPr lang="nl-NL" dirty="0"/>
              <a:t>, </a:t>
            </a:r>
            <a:r>
              <a:rPr lang="nl-NL" dirty="0">
                <a:hlinkClick r:id="rId11"/>
              </a:rPr>
              <a:t>Coursera</a:t>
            </a:r>
            <a:r>
              <a:rPr lang="nl-NL" dirty="0"/>
              <a:t>, </a:t>
            </a:r>
            <a:r>
              <a:rPr lang="nl-NL" dirty="0" err="1">
                <a:hlinkClick r:id="rId12"/>
              </a:rPr>
              <a:t>edX</a:t>
            </a:r>
            <a:r>
              <a:rPr lang="nl-NL" dirty="0"/>
              <a:t>)</a:t>
            </a:r>
          </a:p>
          <a:p>
            <a:r>
              <a:rPr lang="nl-NL" dirty="0"/>
              <a:t>Books</a:t>
            </a:r>
          </a:p>
          <a:p>
            <a:pPr lvl="1"/>
            <a:r>
              <a:rPr lang="nl-NL" dirty="0" err="1"/>
              <a:t>Introducing</a:t>
            </a:r>
            <a:r>
              <a:rPr lang="nl-NL" dirty="0"/>
              <a:t> Data </a:t>
            </a:r>
            <a:r>
              <a:rPr lang="nl-NL" dirty="0" err="1"/>
              <a:t>Science</a:t>
            </a:r>
            <a:endParaRPr lang="nl-NL" dirty="0"/>
          </a:p>
          <a:p>
            <a:pPr lvl="1"/>
            <a:r>
              <a:rPr lang="nl-NL" dirty="0"/>
              <a:t>Learning Apache </a:t>
            </a:r>
            <a:r>
              <a:rPr lang="nl-NL" dirty="0" err="1"/>
              <a:t>Spark</a:t>
            </a:r>
            <a:r>
              <a:rPr lang="nl-NL" dirty="0"/>
              <a:t> 2</a:t>
            </a:r>
          </a:p>
          <a:p>
            <a:pPr lvl="1"/>
            <a:r>
              <a:rPr lang="nl-NL" dirty="0"/>
              <a:t>Python Machine Learning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2050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1822" y="6084729"/>
            <a:ext cx="4030754" cy="2476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 descr="administrator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9892" y="2910840"/>
            <a:ext cx="974502" cy="1092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safaribooksonline.com/library/cover/9781633430037/360h/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9949" y="6584156"/>
            <a:ext cx="1178265" cy="1477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8" descr="https://accounts.cloud.databricks.com/img/databricks_logoTM_rgb_TM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10" descr="https://accounts.cloud.databricks.com/img/databricks_logoTM_rgb_TM.svg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4" descr="https://accounts.cloud.databricks.com/img/databricks_logoTM_rgb_TM.svg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5145" y="1136491"/>
            <a:ext cx="2218894" cy="1480502"/>
          </a:xfrm>
          <a:prstGeom prst="rect">
            <a:avLst/>
          </a:prstGeom>
          <a:solidFill>
            <a:schemeClr val="bg1">
              <a:lumMod val="95000"/>
              <a:alpha val="71000"/>
            </a:schemeClr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val="144155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3773507" cy="1346288"/>
          </a:xfrm>
        </p:spPr>
        <p:txBody>
          <a:bodyPr/>
          <a:lstStyle/>
          <a:p>
            <a:r>
              <a:rPr lang="en-US" dirty="0"/>
              <a:t>Hands On Machine learning (baby steps)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All materials are in: </a:t>
            </a:r>
            <a:r>
              <a:rPr lang="en-US" dirty="0">
                <a:hlinkClick r:id="rId2"/>
              </a:rPr>
              <a:t>https://github.com/AMIS-Services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1917700" y="3331029"/>
            <a:ext cx="6310133" cy="3254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2050868" y="3422469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Technical</a:t>
            </a:r>
            <a:endParaRPr lang="nl-NL" dirty="0" err="1"/>
          </a:p>
        </p:txBody>
      </p:sp>
      <p:sp>
        <p:nvSpPr>
          <p:cNvPr id="7" name="Rectangle 6"/>
          <p:cNvSpPr/>
          <p:nvPr/>
        </p:nvSpPr>
        <p:spPr>
          <a:xfrm>
            <a:off x="9065623" y="3331028"/>
            <a:ext cx="6467194" cy="325427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TextBox 7"/>
          <p:cNvSpPr txBox="1"/>
          <p:nvPr/>
        </p:nvSpPr>
        <p:spPr>
          <a:xfrm>
            <a:off x="9161558" y="3422469"/>
            <a:ext cx="15071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Technical</a:t>
            </a:r>
            <a:endParaRPr lang="nl-NL" dirty="0" err="1"/>
          </a:p>
        </p:txBody>
      </p:sp>
      <p:pic>
        <p:nvPicPr>
          <p:cNvPr id="6" name="Snagit_PPT13E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83" y="5360135"/>
            <a:ext cx="1138256" cy="1070155"/>
          </a:xfrm>
          <a:prstGeom prst="rect">
            <a:avLst/>
          </a:prstGeom>
        </p:spPr>
      </p:pic>
      <p:pic>
        <p:nvPicPr>
          <p:cNvPr id="9" name="Snagit_PPTD7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062" y="3601341"/>
            <a:ext cx="2034529" cy="1113637"/>
          </a:xfrm>
          <a:prstGeom prst="rect">
            <a:avLst/>
          </a:prstGeom>
        </p:spPr>
      </p:pic>
      <p:pic>
        <p:nvPicPr>
          <p:cNvPr id="10" name="Snagit_PPT199B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7390" y="4218854"/>
            <a:ext cx="1957515" cy="942821"/>
          </a:xfrm>
          <a:prstGeom prst="rect">
            <a:avLst/>
          </a:prstGeom>
        </p:spPr>
      </p:pic>
      <p:pic>
        <p:nvPicPr>
          <p:cNvPr id="11" name="Snagit_PPT27C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40" y="5559905"/>
            <a:ext cx="908297" cy="846717"/>
          </a:xfrm>
          <a:prstGeom prst="rect">
            <a:avLst/>
          </a:prstGeom>
        </p:spPr>
      </p:pic>
      <p:pic>
        <p:nvPicPr>
          <p:cNvPr id="13" name="Snagit_PPT46A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4688" y="3491806"/>
            <a:ext cx="1357219" cy="698953"/>
          </a:xfrm>
          <a:prstGeom prst="rect">
            <a:avLst/>
          </a:prstGeom>
        </p:spPr>
      </p:pic>
      <p:pic>
        <p:nvPicPr>
          <p:cNvPr id="14" name="Snagit_PPT539B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643" y="4434044"/>
            <a:ext cx="1029895" cy="649403"/>
          </a:xfrm>
          <a:prstGeom prst="rect">
            <a:avLst/>
          </a:prstGeom>
        </p:spPr>
      </p:pic>
      <p:pic>
        <p:nvPicPr>
          <p:cNvPr id="16" name="Snagit_PPT6D4F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786" y="5092549"/>
            <a:ext cx="3784407" cy="1237210"/>
          </a:xfrm>
          <a:prstGeom prst="rect">
            <a:avLst/>
          </a:prstGeom>
        </p:spPr>
      </p:pic>
      <p:pic>
        <p:nvPicPr>
          <p:cNvPr id="17" name="Snagit_PPT79D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636" y="4037771"/>
            <a:ext cx="1268110" cy="767780"/>
          </a:xfrm>
          <a:prstGeom prst="rect">
            <a:avLst/>
          </a:prstGeom>
        </p:spPr>
      </p:pic>
      <p:pic>
        <p:nvPicPr>
          <p:cNvPr id="12" name="Snagit_PPT375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8123" y="5931319"/>
            <a:ext cx="1526246" cy="561850"/>
          </a:xfrm>
          <a:prstGeom prst="rect">
            <a:avLst/>
          </a:prstGeom>
        </p:spPr>
      </p:pic>
      <p:pic>
        <p:nvPicPr>
          <p:cNvPr id="19" name="Picture 6" descr="Image result for logo r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0887" y="4008701"/>
            <a:ext cx="1401989" cy="122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/>
          <p:cNvSpPr txBox="1"/>
          <p:nvPr/>
        </p:nvSpPr>
        <p:spPr>
          <a:xfrm>
            <a:off x="11474484" y="5388525"/>
            <a:ext cx="3276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Bernard MT Condensed" panose="02050806060905020404" pitchFamily="18" charset="0"/>
              </a:rPr>
              <a:t>Decision Trees</a:t>
            </a:r>
            <a:endParaRPr lang="nl-NL" sz="4400" dirty="0" err="1">
              <a:latin typeface="Bernard MT Condensed" panose="02050806060905020404" pitchFamily="18" charset="0"/>
            </a:endParaRPr>
          </a:p>
        </p:txBody>
      </p:sp>
      <p:pic>
        <p:nvPicPr>
          <p:cNvPr id="20" name="Picture 2" descr="Image result for first steps">
            <a:extLst>
              <a:ext uri="{FF2B5EF4-FFF2-40B4-BE49-F238E27FC236}">
                <a16:creationId xmlns:a16="http://schemas.microsoft.com/office/drawing/2014/main" id="{4A96B33A-51C2-4A20-A5DD-24A7A467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59339" y="424580"/>
            <a:ext cx="2788374" cy="1391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359222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773659" cy="6311900"/>
          </a:xfrm>
        </p:spPr>
        <p:txBody>
          <a:bodyPr>
            <a:noAutofit/>
          </a:bodyPr>
          <a:lstStyle/>
          <a:p>
            <a:r>
              <a:rPr lang="en-US" sz="4000" dirty="0" err="1"/>
              <a:t>IoT</a:t>
            </a:r>
            <a:r>
              <a:rPr lang="en-US" sz="4000" dirty="0"/>
              <a:t>, Big Data, Machine Learning =&gt; AI</a:t>
            </a:r>
          </a:p>
          <a:p>
            <a:r>
              <a:rPr lang="en-US" sz="4000" dirty="0"/>
              <a:t>Recent and Rapid Democratization of Machine Learning</a:t>
            </a:r>
          </a:p>
          <a:p>
            <a:pPr lvl="1"/>
            <a:r>
              <a:rPr lang="en-US" sz="3200" dirty="0"/>
              <a:t>Algorithms, Storage and Compute Resources, High Level Machine Learning Frameworks, Education resources , Open Data, Trained ML Models, Out of the Box SaaS capabilities – powered by ML</a:t>
            </a:r>
          </a:p>
          <a:p>
            <a:r>
              <a:rPr lang="en-US" sz="4000" dirty="0"/>
              <a:t>Produce business value </a:t>
            </a:r>
            <a:r>
              <a:rPr lang="en-US" sz="4000" b="1" i="1" dirty="0"/>
              <a:t>today</a:t>
            </a:r>
            <a:endParaRPr lang="nl-NL" sz="4000" b="1" i="1" dirty="0"/>
          </a:p>
          <a:p>
            <a:r>
              <a:rPr lang="nl-NL" sz="4000" dirty="0"/>
              <a:t>Machine Learning </a:t>
            </a:r>
            <a:r>
              <a:rPr lang="nl-NL" sz="4000" dirty="0" err="1"/>
              <a:t>by</a:t>
            </a:r>
            <a:r>
              <a:rPr lang="nl-NL" sz="4000" dirty="0"/>
              <a:t> computers </a:t>
            </a:r>
            <a:r>
              <a:rPr lang="nl-NL" sz="4000" dirty="0" err="1"/>
              <a:t>helps</a:t>
            </a:r>
            <a:r>
              <a:rPr lang="nl-NL" sz="4000" dirty="0"/>
              <a:t> </a:t>
            </a:r>
            <a:r>
              <a:rPr lang="nl-NL" sz="4000" dirty="0" err="1"/>
              <a:t>us</a:t>
            </a:r>
            <a:r>
              <a:rPr lang="nl-NL" sz="4000" dirty="0"/>
              <a:t>(</a:t>
            </a:r>
            <a:r>
              <a:rPr lang="nl-NL" sz="4000" dirty="0" err="1"/>
              <a:t>ers</a:t>
            </a:r>
            <a:r>
              <a:rPr lang="nl-NL" sz="4000" dirty="0"/>
              <a:t>) </a:t>
            </a:r>
            <a:r>
              <a:rPr lang="nl-NL" sz="4000" dirty="0" err="1"/>
              <a:t>understand</a:t>
            </a:r>
            <a:r>
              <a:rPr lang="nl-NL" sz="4000" dirty="0"/>
              <a:t> </a:t>
            </a:r>
            <a:r>
              <a:rPr lang="nl-NL" sz="4000" dirty="0" err="1"/>
              <a:t>historic</a:t>
            </a:r>
            <a:r>
              <a:rPr lang="nl-NL" sz="4000" dirty="0"/>
              <a:t> data </a:t>
            </a:r>
            <a:r>
              <a:rPr lang="nl-NL" sz="4000" dirty="0" err="1"/>
              <a:t>and</a:t>
            </a:r>
            <a:r>
              <a:rPr lang="nl-NL" sz="4000" dirty="0"/>
              <a:t> </a:t>
            </a:r>
            <a:r>
              <a:rPr lang="nl-NL" sz="4000" dirty="0" err="1"/>
              <a:t>apply</a:t>
            </a:r>
            <a:r>
              <a:rPr lang="nl-NL" sz="4000" dirty="0"/>
              <a:t> </a:t>
            </a:r>
            <a:r>
              <a:rPr lang="nl-NL" sz="4000" dirty="0" err="1"/>
              <a:t>that</a:t>
            </a:r>
            <a:r>
              <a:rPr lang="nl-NL" sz="4000" dirty="0"/>
              <a:t> </a:t>
            </a:r>
            <a:r>
              <a:rPr lang="nl-NL" sz="4000" dirty="0" err="1"/>
              <a:t>insight</a:t>
            </a:r>
            <a:r>
              <a:rPr lang="nl-NL" sz="4000" dirty="0"/>
              <a:t> </a:t>
            </a:r>
            <a:r>
              <a:rPr lang="nl-NL" sz="4000" dirty="0" err="1"/>
              <a:t>to</a:t>
            </a:r>
            <a:r>
              <a:rPr lang="nl-NL" sz="4000" dirty="0"/>
              <a:t> new data</a:t>
            </a:r>
          </a:p>
          <a:p>
            <a:r>
              <a:rPr lang="en-US" sz="4000" dirty="0"/>
              <a:t>Developers have to learn how to incorporate Machine Learning into their applications – for smarter </a:t>
            </a:r>
            <a:r>
              <a:rPr lang="en-US" sz="4000" dirty="0" err="1"/>
              <a:t>Uis</a:t>
            </a:r>
            <a:r>
              <a:rPr lang="en-US" sz="4000" dirty="0"/>
              <a:t>, more automation, faster (p)reactions</a:t>
            </a:r>
            <a:endParaRPr lang="nl-NL" sz="4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681" y="319246"/>
            <a:ext cx="3934778" cy="262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74895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Summary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4511519" cy="6311900"/>
          </a:xfrm>
        </p:spPr>
        <p:txBody>
          <a:bodyPr>
            <a:normAutofit/>
          </a:bodyPr>
          <a:lstStyle/>
          <a:p>
            <a:r>
              <a:rPr lang="nl-NL" sz="4000" dirty="0"/>
              <a:t>R </a:t>
            </a:r>
            <a:r>
              <a:rPr lang="nl-NL" sz="4000" dirty="0" err="1"/>
              <a:t>and</a:t>
            </a:r>
            <a:r>
              <a:rPr lang="nl-NL" sz="4000" dirty="0"/>
              <a:t> Python are most </a:t>
            </a:r>
            <a:r>
              <a:rPr lang="nl-NL" sz="4000" dirty="0" err="1"/>
              <a:t>popular</a:t>
            </a:r>
            <a:r>
              <a:rPr lang="nl-NL" sz="4000" dirty="0"/>
              <a:t> </a:t>
            </a:r>
            <a:r>
              <a:rPr lang="nl-NL" sz="4000" dirty="0" err="1"/>
              <a:t>technologies</a:t>
            </a:r>
            <a:r>
              <a:rPr lang="nl-NL" sz="4000" dirty="0"/>
              <a:t> </a:t>
            </a:r>
            <a:r>
              <a:rPr lang="nl-NL" sz="4000" dirty="0" err="1"/>
              <a:t>for</a:t>
            </a:r>
            <a:r>
              <a:rPr lang="nl-NL" sz="4000" dirty="0"/>
              <a:t> data </a:t>
            </a:r>
            <a:r>
              <a:rPr lang="nl-NL" sz="4000" dirty="0" err="1"/>
              <a:t>exploration</a:t>
            </a:r>
            <a:r>
              <a:rPr lang="nl-NL" sz="4000" dirty="0"/>
              <a:t> </a:t>
            </a:r>
            <a:br>
              <a:rPr lang="nl-NL" sz="4000" dirty="0"/>
            </a:br>
            <a:r>
              <a:rPr lang="nl-NL" sz="4000" dirty="0" err="1"/>
              <a:t>and</a:t>
            </a:r>
            <a:r>
              <a:rPr lang="nl-NL" sz="4000" dirty="0"/>
              <a:t> ML model </a:t>
            </a:r>
            <a:r>
              <a:rPr lang="nl-NL" sz="4000" dirty="0" err="1"/>
              <a:t>discovery</a:t>
            </a:r>
            <a:r>
              <a:rPr lang="nl-NL" sz="4000" dirty="0"/>
              <a:t> [on small subsets of Big Data]</a:t>
            </a:r>
          </a:p>
          <a:p>
            <a:r>
              <a:rPr lang="nl-NL" sz="4000" dirty="0"/>
              <a:t>Apache </a:t>
            </a:r>
            <a:r>
              <a:rPr lang="nl-NL" sz="4000" dirty="0" err="1"/>
              <a:t>Spark</a:t>
            </a:r>
            <a:r>
              <a:rPr lang="nl-NL" sz="4000" dirty="0"/>
              <a:t> (on </a:t>
            </a:r>
            <a:r>
              <a:rPr lang="nl-NL" sz="4000" dirty="0" err="1"/>
              <a:t>Hadoop</a:t>
            </a:r>
            <a:r>
              <a:rPr lang="nl-NL" sz="4000" dirty="0"/>
              <a:t>) is </a:t>
            </a:r>
            <a:r>
              <a:rPr lang="nl-NL" sz="4000" dirty="0" err="1"/>
              <a:t>frequently</a:t>
            </a:r>
            <a:r>
              <a:rPr lang="nl-NL" sz="4000" dirty="0"/>
              <a:t> </a:t>
            </a:r>
            <a:r>
              <a:rPr lang="nl-NL" sz="4000" dirty="0" err="1"/>
              <a:t>used</a:t>
            </a:r>
            <a:r>
              <a:rPr lang="nl-NL" sz="4000" dirty="0"/>
              <a:t> </a:t>
            </a:r>
            <a:r>
              <a:rPr lang="nl-NL" sz="4000" dirty="0" err="1"/>
              <a:t>to</a:t>
            </a:r>
            <a:r>
              <a:rPr lang="nl-NL" sz="4000" dirty="0"/>
              <a:t> </a:t>
            </a:r>
            <a:r>
              <a:rPr lang="nl-NL" sz="4000" dirty="0" err="1"/>
              <a:t>powercrunch</a:t>
            </a:r>
            <a:r>
              <a:rPr lang="nl-NL" sz="4000" dirty="0"/>
              <a:t> data (</a:t>
            </a:r>
            <a:r>
              <a:rPr lang="nl-NL" sz="4000" dirty="0" err="1"/>
              <a:t>wrangling</a:t>
            </a:r>
            <a:r>
              <a:rPr lang="nl-NL" sz="4000" dirty="0"/>
              <a:t>) </a:t>
            </a:r>
            <a:r>
              <a:rPr lang="nl-NL" sz="4000" dirty="0" err="1"/>
              <a:t>and</a:t>
            </a:r>
            <a:r>
              <a:rPr lang="nl-NL" sz="4000" dirty="0"/>
              <a:t> run ML </a:t>
            </a:r>
            <a:r>
              <a:rPr lang="nl-NL" sz="4000" dirty="0" err="1"/>
              <a:t>models</a:t>
            </a:r>
            <a:r>
              <a:rPr lang="nl-NL" sz="4000" dirty="0"/>
              <a:t> on Big Data sets</a:t>
            </a:r>
          </a:p>
          <a:p>
            <a:r>
              <a:rPr lang="nl-NL" sz="4000" dirty="0"/>
              <a:t>Notebooks are a </a:t>
            </a:r>
            <a:r>
              <a:rPr lang="nl-NL" sz="4000" dirty="0" err="1"/>
              <a:t>popular</a:t>
            </a:r>
            <a:r>
              <a:rPr lang="nl-NL" sz="4000" dirty="0"/>
              <a:t> vehicle in </a:t>
            </a:r>
            <a:r>
              <a:rPr lang="nl-NL" sz="4000" dirty="0" err="1"/>
              <a:t>the</a:t>
            </a:r>
            <a:r>
              <a:rPr lang="nl-NL" sz="4000" dirty="0"/>
              <a:t> Data </a:t>
            </a:r>
            <a:r>
              <a:rPr lang="nl-NL" sz="4000" dirty="0" err="1"/>
              <a:t>Science</a:t>
            </a:r>
            <a:r>
              <a:rPr lang="nl-NL" sz="4000" dirty="0"/>
              <a:t> lab</a:t>
            </a:r>
          </a:p>
          <a:p>
            <a:pPr lvl="1"/>
            <a:r>
              <a:rPr lang="nl-NL" sz="3200" dirty="0" err="1"/>
              <a:t>To</a:t>
            </a:r>
            <a:r>
              <a:rPr lang="nl-NL" sz="3200" dirty="0"/>
              <a:t> </a:t>
            </a:r>
            <a:r>
              <a:rPr lang="nl-NL" sz="3200" dirty="0" err="1"/>
              <a:t>explore</a:t>
            </a:r>
            <a:r>
              <a:rPr lang="nl-NL" sz="3200" dirty="0"/>
              <a:t> </a:t>
            </a:r>
            <a:r>
              <a:rPr lang="nl-NL" sz="3200" dirty="0" err="1"/>
              <a:t>and</a:t>
            </a:r>
            <a:r>
              <a:rPr lang="nl-NL" sz="3200" dirty="0"/>
              <a:t> report</a:t>
            </a:r>
          </a:p>
          <a:p>
            <a:r>
              <a:rPr lang="en-US" sz="4000" dirty="0"/>
              <a:t>Oracle is quite active on Machine Learning</a:t>
            </a:r>
          </a:p>
          <a:p>
            <a:pPr lvl="1"/>
            <a:r>
              <a:rPr lang="en-US" sz="3500" dirty="0"/>
              <a:t>Power PaaS and SaaS with ML</a:t>
            </a:r>
          </a:p>
          <a:p>
            <a:pPr lvl="1"/>
            <a:r>
              <a:rPr lang="en-US" sz="3500" dirty="0"/>
              <a:t>Provide us with the Machine Learning Data Lab &amp; Run Time (on the cloud)</a:t>
            </a:r>
            <a:endParaRPr lang="nl-NL" sz="3500" dirty="0"/>
          </a:p>
          <a:p>
            <a:r>
              <a:rPr lang="nl-NL" sz="4000" b="1" dirty="0" err="1"/>
              <a:t>Getting</a:t>
            </a:r>
            <a:r>
              <a:rPr lang="nl-NL" sz="4000" b="1" dirty="0"/>
              <a:t> </a:t>
            </a:r>
            <a:r>
              <a:rPr lang="nl-NL" sz="4000" b="1" dirty="0" err="1"/>
              <a:t>started</a:t>
            </a:r>
            <a:r>
              <a:rPr lang="nl-NL" sz="4000" b="1" dirty="0"/>
              <a:t> on Machine Learning is </a:t>
            </a:r>
            <a:r>
              <a:rPr lang="nl-NL" sz="4000" b="1" dirty="0" err="1"/>
              <a:t>fun</a:t>
            </a:r>
            <a:r>
              <a:rPr lang="nl-NL" sz="4000" b="1" dirty="0"/>
              <a:t>, smart &amp; well </a:t>
            </a:r>
            <a:r>
              <a:rPr lang="nl-NL" sz="4000" b="1" dirty="0" err="1"/>
              <a:t>supported</a:t>
            </a:r>
            <a:endParaRPr lang="nl-NL" sz="4000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60681" y="319246"/>
            <a:ext cx="3934778" cy="26253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8833" y="6400800"/>
            <a:ext cx="2341848" cy="1181504"/>
          </a:xfrm>
          <a:prstGeom prst="rect">
            <a:avLst/>
          </a:prstGeom>
        </p:spPr>
      </p:pic>
      <p:pic>
        <p:nvPicPr>
          <p:cNvPr id="6" name="Picture 2" descr="Image result for first step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070" y="7162353"/>
            <a:ext cx="2223411" cy="1109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www.capgemini.com/wp-content/uploads/2018/05/oracle_ai_platform_service.jpg">
            <a:extLst>
              <a:ext uri="{FF2B5EF4-FFF2-40B4-BE49-F238E27FC236}">
                <a16:creationId xmlns:a16="http://schemas.microsoft.com/office/drawing/2014/main" id="{376FEC7B-6F00-4B56-A3AD-C3C4207C3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3380" y="5830956"/>
            <a:ext cx="2133235" cy="131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70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uiExpand="1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676630" y="1775123"/>
            <a:ext cx="10916894" cy="73956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you!</a:t>
            </a:r>
            <a:endParaRPr lang="nl-NL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278938" y="1992154"/>
            <a:ext cx="27912154" cy="914875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50241" indent="-650241" defTabSz="866988"/>
            <a:endParaRPr lang="en-US" sz="2276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650241" indent="-650241" defTabSz="866988"/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2276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 defTabSz="866988">
              <a:buNone/>
            </a:pPr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pPr marL="650241" indent="-650241" defTabSz="866988"/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b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2276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650241" indent="-650241" defTabSz="866988"/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2276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2276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650241" indent="-650241" defTabSz="866988"/>
            <a:endParaRPr lang="en-US" sz="2276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650241" indent="-650241" defTabSz="866988"/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2276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b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2276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650241" indent="-650241" defTabSz="866988"/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b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2276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pPr marL="650241" indent="-650241" defTabSz="866988"/>
            <a:endParaRPr lang="en-US" sz="2276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053659" y="4032212"/>
            <a:ext cx="559051" cy="559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90" y="5749261"/>
            <a:ext cx="1178812" cy="412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659" y="4900805"/>
            <a:ext cx="559051" cy="559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77CE03D-4AC9-4E62-A218-71D891142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37827" y="6324250"/>
            <a:ext cx="3027851" cy="2020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95757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/>
              <a:t>Alle</a:t>
            </a:r>
            <a:r>
              <a:rPr lang="en-US" dirty="0"/>
              <a:t> </a:t>
            </a:r>
            <a:r>
              <a:rPr lang="en-US" dirty="0" err="1"/>
              <a:t>materialen</a:t>
            </a:r>
            <a:r>
              <a:rPr lang="en-US" dirty="0"/>
              <a:t> </a:t>
            </a:r>
            <a:r>
              <a:rPr lang="en-US" dirty="0" err="1"/>
              <a:t>staan</a:t>
            </a:r>
            <a:r>
              <a:rPr lang="en-US" dirty="0"/>
              <a:t> in: </a:t>
            </a:r>
            <a:r>
              <a:rPr lang="en-US" dirty="0">
                <a:hlinkClick r:id="rId2"/>
              </a:rPr>
              <a:t>https://github.com/AMIS-Services</a:t>
            </a:r>
            <a:r>
              <a:rPr lang="en-US" dirty="0"/>
              <a:t> </a:t>
            </a:r>
            <a:endParaRPr lang="nl-NL" dirty="0"/>
          </a:p>
        </p:txBody>
      </p:sp>
      <p:pic>
        <p:nvPicPr>
          <p:cNvPr id="1026" name="Picture 2" descr="Image result for amis di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9921" y="6999061"/>
            <a:ext cx="4210050" cy="242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25050" y="1862149"/>
            <a:ext cx="13088230" cy="732103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1858218" y="1953590"/>
            <a:ext cx="22161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 Technical</a:t>
            </a:r>
            <a:endParaRPr lang="nl-NL" dirty="0" err="1"/>
          </a:p>
        </p:txBody>
      </p:sp>
      <p:pic>
        <p:nvPicPr>
          <p:cNvPr id="6" name="Snagit_PPT13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47023" y="2139189"/>
            <a:ext cx="3220929" cy="3028224"/>
          </a:xfrm>
          <a:prstGeom prst="rect">
            <a:avLst/>
          </a:prstGeom>
        </p:spPr>
      </p:pic>
      <p:pic>
        <p:nvPicPr>
          <p:cNvPr id="9" name="Snagit_PPTD7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468" y="2415255"/>
            <a:ext cx="3303881" cy="1808440"/>
          </a:xfrm>
          <a:prstGeom prst="rect">
            <a:avLst/>
          </a:prstGeom>
        </p:spPr>
      </p:pic>
      <p:pic>
        <p:nvPicPr>
          <p:cNvPr id="10" name="Snagit_PPT199B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086" y="6136214"/>
            <a:ext cx="3676294" cy="1770656"/>
          </a:xfrm>
          <a:prstGeom prst="rect">
            <a:avLst/>
          </a:prstGeom>
        </p:spPr>
      </p:pic>
      <p:pic>
        <p:nvPicPr>
          <p:cNvPr id="11" name="Snagit_PPT27C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729" y="6411018"/>
            <a:ext cx="2538457" cy="2366358"/>
          </a:xfrm>
          <a:prstGeom prst="rect">
            <a:avLst/>
          </a:prstGeom>
        </p:spPr>
      </p:pic>
      <p:pic>
        <p:nvPicPr>
          <p:cNvPr id="12" name="Snagit_PPT375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327" y="5868522"/>
            <a:ext cx="3737986" cy="1376049"/>
          </a:xfrm>
          <a:prstGeom prst="rect">
            <a:avLst/>
          </a:prstGeom>
        </p:spPr>
      </p:pic>
      <p:pic>
        <p:nvPicPr>
          <p:cNvPr id="13" name="Snagit_PPT46A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582" y="7330491"/>
            <a:ext cx="3364380" cy="1732620"/>
          </a:xfrm>
          <a:prstGeom prst="rect">
            <a:avLst/>
          </a:prstGeom>
        </p:spPr>
      </p:pic>
      <p:pic>
        <p:nvPicPr>
          <p:cNvPr id="14" name="Snagit_PPT539B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8431" y="2570619"/>
            <a:ext cx="2863264" cy="1805438"/>
          </a:xfrm>
          <a:prstGeom prst="rect">
            <a:avLst/>
          </a:prstGeom>
        </p:spPr>
      </p:pic>
      <p:pic>
        <p:nvPicPr>
          <p:cNvPr id="16" name="Snagit_PPT6D4F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809" y="4449202"/>
            <a:ext cx="5820742" cy="1902935"/>
          </a:xfrm>
          <a:prstGeom prst="rect">
            <a:avLst/>
          </a:prstGeom>
        </p:spPr>
      </p:pic>
      <p:pic>
        <p:nvPicPr>
          <p:cNvPr id="17" name="Snagit_PPT79D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980" y="3547001"/>
            <a:ext cx="2980255" cy="180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338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2144" y="3577406"/>
            <a:ext cx="14955977" cy="1290587"/>
          </a:xfrm>
        </p:spPr>
        <p:txBody>
          <a:bodyPr/>
          <a:lstStyle/>
          <a:p>
            <a:r>
              <a:rPr lang="en-US" sz="23900" dirty="0"/>
              <a:t>Y = F(x)</a:t>
            </a:r>
            <a:endParaRPr lang="nl-NL" sz="23900" dirty="0"/>
          </a:p>
        </p:txBody>
      </p:sp>
    </p:spTree>
    <p:extLst>
      <p:ext uri="{BB962C8B-B14F-4D97-AF65-F5344CB8AC3E}">
        <p14:creationId xmlns:p14="http://schemas.microsoft.com/office/powerpoint/2010/main" val="273690299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664" y="356730"/>
            <a:ext cx="14955520" cy="1885245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776663" fontAlgn="base" hangingPunct="0">
              <a:spcAft>
                <a:spcPct val="0"/>
              </a:spcAft>
            </a:pPr>
            <a:r>
              <a:rPr lang="fr-FR" sz="1024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5400" dirty="0" err="1"/>
              <a:t>References</a:t>
            </a:r>
            <a:endParaRPr lang="fr-FR" sz="5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01224" y="2596444"/>
            <a:ext cx="13546667" cy="6188570"/>
          </a:xfrm>
        </p:spPr>
        <p:txBody>
          <a:bodyPr>
            <a:normAutofit/>
          </a:bodyPr>
          <a:lstStyle/>
          <a:p>
            <a:r>
              <a:rPr lang="nl-NL" dirty="0"/>
              <a:t>AI Adventures (Google) </a:t>
            </a:r>
            <a:r>
              <a:rPr lang="nl-NL" dirty="0">
                <a:hlinkClick r:id="rId2"/>
              </a:rPr>
              <a:t>https://www.youtube.com/watch?v=RJudqel8DVA</a:t>
            </a:r>
            <a:endParaRPr lang="nl-NL" dirty="0"/>
          </a:p>
          <a:p>
            <a:r>
              <a:rPr lang="en-US" dirty="0"/>
              <a:t>Twitch TV</a:t>
            </a:r>
            <a:br>
              <a:rPr lang="en-US" dirty="0"/>
            </a:br>
            <a:r>
              <a:rPr lang="en-US" dirty="0">
                <a:hlinkClick r:id="rId3"/>
              </a:rPr>
              <a:t>https://www.twitch.tv/videos/179940629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sources on GitHub: </a:t>
            </a:r>
            <a:br>
              <a:rPr lang="en-US" dirty="0"/>
            </a:br>
            <a:r>
              <a:rPr lang="en-US" dirty="0">
                <a:hlinkClick r:id="rId4"/>
              </a:rPr>
              <a:t>https://github.com/sunilmallya/dl-twitch-series</a:t>
            </a:r>
            <a:r>
              <a:rPr lang="en-US" dirty="0"/>
              <a:t> </a:t>
            </a:r>
          </a:p>
          <a:p>
            <a:r>
              <a:rPr lang="en-US" dirty="0"/>
              <a:t>Tensor Flow &amp; Deep Learning without a PhD (</a:t>
            </a:r>
            <a:r>
              <a:rPr lang="en-US" dirty="0" err="1"/>
              <a:t>Devoxx</a:t>
            </a:r>
            <a:r>
              <a:rPr lang="en-US" dirty="0"/>
              <a:t>)</a:t>
            </a:r>
            <a:br>
              <a:rPr lang="en-US" dirty="0"/>
            </a:br>
            <a:r>
              <a:rPr lang="en-US" dirty="0">
                <a:hlinkClick r:id="rId5"/>
              </a:rPr>
              <a:t>https://www.youtube.com/watch?v=vq2nnJ4g6N0</a:t>
            </a:r>
            <a:endParaRPr lang="en-US" dirty="0"/>
          </a:p>
          <a:p>
            <a:r>
              <a:rPr lang="en-US" dirty="0" err="1"/>
              <a:t>KataKoda</a:t>
            </a:r>
            <a:r>
              <a:rPr lang="en-US" dirty="0"/>
              <a:t> Browser Based Runtime for </a:t>
            </a:r>
            <a:r>
              <a:rPr lang="en-US" dirty="0" err="1"/>
              <a:t>TensorFlow</a:t>
            </a:r>
            <a:br>
              <a:rPr lang="en-US" dirty="0"/>
            </a:br>
            <a:r>
              <a:rPr lang="en-US" dirty="0">
                <a:hlinkClick r:id="rId6"/>
              </a:rPr>
              <a:t>https://www.katacoda.com/courses/tensorflow</a:t>
            </a:r>
            <a:r>
              <a:rPr lang="en-US" dirty="0"/>
              <a:t>  </a:t>
            </a:r>
          </a:p>
          <a:p>
            <a:r>
              <a:rPr lang="en-US" dirty="0"/>
              <a:t>And many more</a:t>
            </a:r>
            <a:endParaRPr lang="nl-NL" dirty="0"/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6665" y="8921921"/>
            <a:ext cx="12175066" cy="792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551" dirty="0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#</a:t>
            </a:r>
            <a:r>
              <a:rPr lang="fr-FR" sz="4551" dirty="0" err="1">
                <a:solidFill>
                  <a:schemeClr val="bg1"/>
                </a:solidFill>
                <a:latin typeface="Trebuchet MS Bold" charset="0"/>
                <a:ea typeface="+mj-ea"/>
                <a:cs typeface="Trebuchet MS Bold" charset="0"/>
              </a:rPr>
              <a:t>DevoxxMA</a:t>
            </a:r>
            <a:endParaRPr lang="fr-FR" sz="4551" dirty="0">
              <a:solidFill>
                <a:schemeClr val="bg1"/>
              </a:solidFill>
              <a:latin typeface="Trebuchet MS Bold" charset="0"/>
              <a:ea typeface="+mj-ea"/>
              <a:cs typeface="Trebuchet MS Bold" charset="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58089" y="-28858"/>
            <a:ext cx="3934657" cy="26253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9234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192145" y="3577406"/>
            <a:ext cx="10341176" cy="1290587"/>
          </a:xfrm>
        </p:spPr>
        <p:txBody>
          <a:bodyPr/>
          <a:lstStyle/>
          <a:p>
            <a:r>
              <a:rPr lang="en-US" sz="23900" dirty="0"/>
              <a:t>Y = F(x)</a:t>
            </a:r>
            <a:endParaRPr lang="nl-NL" sz="23900" dirty="0"/>
          </a:p>
        </p:txBody>
      </p:sp>
      <p:pic>
        <p:nvPicPr>
          <p:cNvPr id="2050" name="Picture 2" descr="Image result for linear regress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6891" y="5811076"/>
            <a:ext cx="4883332" cy="355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14" y="166776"/>
            <a:ext cx="3354800" cy="2648527"/>
          </a:xfrm>
          <a:prstGeom prst="rect">
            <a:avLst/>
          </a:prstGeom>
        </p:spPr>
      </p:pic>
      <p:pic>
        <p:nvPicPr>
          <p:cNvPr id="4" name="Snagit_PPT96F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900" y="4121284"/>
            <a:ext cx="3863675" cy="2697714"/>
          </a:xfrm>
          <a:prstGeom prst="rect">
            <a:avLst/>
          </a:prstGeom>
        </p:spPr>
      </p:pic>
      <p:pic>
        <p:nvPicPr>
          <p:cNvPr id="5" name="Snagit_PPTA30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3320" y="49767"/>
            <a:ext cx="5806943" cy="3802710"/>
          </a:xfrm>
          <a:prstGeom prst="rect">
            <a:avLst/>
          </a:prstGeom>
        </p:spPr>
      </p:pic>
      <p:pic>
        <p:nvPicPr>
          <p:cNvPr id="6" name="Snagit_PPTAFB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404" y="7087806"/>
            <a:ext cx="3292125" cy="21871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32374" y="50734"/>
            <a:ext cx="3337849" cy="288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10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3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12085</TotalTime>
  <Words>3146</Words>
  <Application>Microsoft Office PowerPoint</Application>
  <PresentationFormat>Custom</PresentationFormat>
  <Paragraphs>675</Paragraphs>
  <Slides>80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ＭＳ Ｐゴシック</vt:lpstr>
      <vt:lpstr>Arial</vt:lpstr>
      <vt:lpstr>Arial Narrow</vt:lpstr>
      <vt:lpstr>Arial Unicode MS</vt:lpstr>
      <vt:lpstr>Bernard MT Condensed</vt:lpstr>
      <vt:lpstr>Calibri</vt:lpstr>
      <vt:lpstr>Courier New</vt:lpstr>
      <vt:lpstr>Trebuchet MS Bold</vt:lpstr>
      <vt:lpstr>Wingdings</vt:lpstr>
      <vt:lpstr>AMIS_WIDESCREEN</vt:lpstr>
      <vt:lpstr>Office-thema</vt:lpstr>
      <vt:lpstr>1_Office-thema</vt:lpstr>
      <vt:lpstr>The Art of Intelligence  A Practical Introduction  Machine Learning </vt:lpstr>
      <vt:lpstr>Lucas Jellema Architect / Developer  1994 started in IT at Oracle  2002 joined AMIS Currently CTO &amp; Solution Architect </vt:lpstr>
      <vt:lpstr>Presenting</vt:lpstr>
      <vt:lpstr>Writing</vt:lpstr>
      <vt:lpstr>From The Netherlands</vt:lpstr>
      <vt:lpstr>PowerPoint Presentation</vt:lpstr>
      <vt:lpstr>PowerPoint Presentation</vt:lpstr>
      <vt:lpstr>Y = F(x)</vt:lpstr>
      <vt:lpstr>Y = F(x)</vt:lpstr>
      <vt:lpstr>X = [x1,x2,x3,…,xn]</vt:lpstr>
      <vt:lpstr>PowerPoint Presentation</vt:lpstr>
      <vt:lpstr>Agenda</vt:lpstr>
      <vt:lpstr>Learning</vt:lpstr>
      <vt:lpstr>Machine Learning</vt:lpstr>
      <vt:lpstr>Why is it relevant (now)?</vt:lpstr>
      <vt:lpstr>Why is it relevant (now)?</vt:lpstr>
      <vt:lpstr> Gartner – Strategic   Technology Trends 2018</vt:lpstr>
      <vt:lpstr>Example use cases</vt:lpstr>
      <vt:lpstr>Ready-to-Run ML apps</vt:lpstr>
      <vt:lpstr> Ready to Run ML apps – SaaS powered by ML</vt:lpstr>
      <vt:lpstr> Products with ML inside</vt:lpstr>
      <vt:lpstr>PowerPoint Presentation</vt:lpstr>
      <vt:lpstr>The Data Science workflow</vt:lpstr>
      <vt:lpstr>Data Discovery | exploration</vt:lpstr>
      <vt:lpstr>Scatter Plot Attribute F (Y-axis)vs Attribute A</vt:lpstr>
      <vt:lpstr>Scatter Plot Attribute F (Y-axis)vs Attribute A</vt:lpstr>
      <vt:lpstr>Data Discovery – Attributes identified</vt:lpstr>
      <vt:lpstr>types of machine learning</vt:lpstr>
      <vt:lpstr>machine learning algorithms</vt:lpstr>
      <vt:lpstr>Modeling phase</vt:lpstr>
      <vt:lpstr>Optical Digit recognition == classification</vt:lpstr>
      <vt:lpstr>Classification gone wrong</vt:lpstr>
      <vt:lpstr>Machine learning  operational systems</vt:lpstr>
      <vt:lpstr>Machine learning  operational systems</vt:lpstr>
      <vt:lpstr>Deploy model and expose</vt:lpstr>
      <vt:lpstr>80M Pictures of Road</vt:lpstr>
      <vt:lpstr>Big Data =&gt; Small ML Models</vt:lpstr>
      <vt:lpstr>Deploy model and expose</vt:lpstr>
      <vt:lpstr>Model management</vt:lpstr>
      <vt:lpstr>Deployment can also be:  load results from model into production</vt:lpstr>
      <vt:lpstr>What to do it with?</vt:lpstr>
      <vt:lpstr>What to do it with?</vt:lpstr>
      <vt:lpstr>Tools and libraries implementing machine learning algorithms</vt:lpstr>
      <vt:lpstr>And of Course</vt:lpstr>
      <vt:lpstr>How to pick Tools for the job</vt:lpstr>
      <vt:lpstr>Popular technologies</vt:lpstr>
      <vt:lpstr>Popular frameworks &amp; libraries</vt:lpstr>
      <vt:lpstr>Notebook –  The Lab journal from the Datalab </vt:lpstr>
      <vt:lpstr>Example notebook exploration</vt:lpstr>
      <vt:lpstr>Open Data</vt:lpstr>
      <vt:lpstr>Open data – some examples </vt:lpstr>
      <vt:lpstr>What is Hadoop? </vt:lpstr>
      <vt:lpstr>What is spark?</vt:lpstr>
      <vt:lpstr>Apache Spark overview</vt:lpstr>
      <vt:lpstr>Example running against spark</vt:lpstr>
      <vt:lpstr>What is oracle doing around  machine learning?</vt:lpstr>
      <vt:lpstr> Demo: Classification </vt:lpstr>
      <vt:lpstr> Demo: Conference Abstract  Classification Challenge </vt:lpstr>
      <vt:lpstr>Demonstration of Oracle Advanced Analytics</vt:lpstr>
      <vt:lpstr>Prepare database (in the cloud)</vt:lpstr>
      <vt:lpstr>Prepare database (in the cloud)</vt:lpstr>
      <vt:lpstr>Completing the database instance</vt:lpstr>
      <vt:lpstr>Once the instance is running...</vt:lpstr>
      <vt:lpstr>Use as any Oracle database instance –  local, on premises, ... – accessible via SQL*Net</vt:lpstr>
      <vt:lpstr>Train model</vt:lpstr>
      <vt:lpstr>Apply model</vt:lpstr>
      <vt:lpstr>Apply model</vt:lpstr>
      <vt:lpstr>Apply model</vt:lpstr>
      <vt:lpstr>Big Data SQL Oracle Database as single point of entry</vt:lpstr>
      <vt:lpstr>Many cloud services around Big Data &amp; [predictive] Analytics &amp; Machine learning</vt:lpstr>
      <vt:lpstr>What is oracle doing around  machine learning?</vt:lpstr>
      <vt:lpstr>Oracle AI Platform Cloud Service (coming shortly)</vt:lpstr>
      <vt:lpstr> Humans learning machine  learning: Your first steps</vt:lpstr>
      <vt:lpstr>Humans learning machine learning: Your first steps</vt:lpstr>
      <vt:lpstr>Hands On Machine learning (baby steps)</vt:lpstr>
      <vt:lpstr>Summary</vt:lpstr>
      <vt:lpstr>Summary</vt:lpstr>
      <vt:lpstr>Thank you!</vt:lpstr>
      <vt:lpstr>Hands On</vt:lpstr>
      <vt:lpstr> References</vt:lpstr>
    </vt:vector>
  </TitlesOfParts>
  <Company>Conclusion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machine learning,cloud,yatra</cp:keywords>
  <cp:lastModifiedBy>Lucas Jellema</cp:lastModifiedBy>
  <cp:revision>342</cp:revision>
  <dcterms:created xsi:type="dcterms:W3CDTF">2016-11-24T07:31:17Z</dcterms:created>
  <dcterms:modified xsi:type="dcterms:W3CDTF">2018-07-13T08:34:41Z</dcterms:modified>
</cp:coreProperties>
</file>